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7.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1"/>
  </p:notesMasterIdLst>
  <p:sldIdLst>
    <p:sldId id="256" r:id="rId5"/>
    <p:sldId id="257" r:id="rId6"/>
    <p:sldId id="258" r:id="rId7"/>
    <p:sldId id="261" r:id="rId8"/>
    <p:sldId id="278" r:id="rId9"/>
    <p:sldId id="285" r:id="rId10"/>
    <p:sldId id="262" r:id="rId11"/>
    <p:sldId id="263" r:id="rId12"/>
    <p:sldId id="272" r:id="rId13"/>
    <p:sldId id="282" r:id="rId14"/>
    <p:sldId id="283" r:id="rId15"/>
    <p:sldId id="274" r:id="rId16"/>
    <p:sldId id="284" r:id="rId17"/>
    <p:sldId id="281" r:id="rId18"/>
    <p:sldId id="265" r:id="rId19"/>
    <p:sldId id="270" r:id="rId20"/>
  </p:sldIdLst>
  <p:sldSz cx="14630400" cy="8229600"/>
  <p:notesSz cx="8229600" cy="14630400"/>
  <p:embeddedFontLst>
    <p:embeddedFont>
      <p:font typeface="Aptos" panose="020B0004020202020204"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Roboto" panose="02000000000000000000" pitchFamily="2" charset="0"/>
      <p:regular r:id="rId30"/>
      <p:bold r:id="rId31"/>
      <p:italic r:id="rId32"/>
      <p:boldItalic r:id="rId33"/>
    </p:embeddedFont>
    <p:embeddedFont>
      <p:font typeface="Roboto Slab" pitchFamily="2" charset="0"/>
      <p:regular r:id="rId34"/>
      <p:bold r:id="rId35"/>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5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1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40"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67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E8499-8A60-B685-1021-3E33E65902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AA32D-3A4E-1FF9-FA6F-68565B78C0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092BD-93E9-13F4-2BC7-B538832707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DA817A-9C8E-E694-0A87-1A4865F4E2B2}"/>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3841093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4C80C-98DA-1CE5-4A7B-A83243DF6A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CD3892-49A6-93FB-29B0-94F5F3B39C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04F219-7962-2EC4-206D-07819E11FF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3F1847-3006-39D5-00EC-4666D5508869}"/>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510044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orcid.org/signin"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hyperlink" Target="mailto:jaque@univali.br"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mailto:jaque@univali.br"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br/capes/pt-br/acesso-a-informacao/acoes-e-programas/bolsas/bolsas-e-auxilios-internacionais/encontre-aqui/paises/multinacional/programa-de-estudantes-convenio-de-pos-graduacao-pec-p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mailto:jaque@univali.br" TargetMode="External"/><Relationship Id="rId4" Type="http://schemas.openxmlformats.org/officeDocument/2006/relationships/hyperlink" Target="mailto:inscricao.pecpg@capes.gov.b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orcid.org/" TargetMode="External"/><Relationship Id="rId3" Type="http://schemas.openxmlformats.org/officeDocument/2006/relationships/image" Target="../media/image22.png"/><Relationship Id="rId7" Type="http://schemas.openxmlformats.org/officeDocument/2006/relationships/hyperlink" Target="https://www.gov.br/pt-br/servicos/cadastrar-se-no-curriculo-latte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7" name="Immagine 6" descr="Immagine che contiene testo, cielo, schermata, edificio&#10;&#10;Il contenuto generato dall'IA potrebbe non essere corretto.">
            <a:extLst>
              <a:ext uri="{FF2B5EF4-FFF2-40B4-BE49-F238E27FC236}">
                <a16:creationId xmlns:a16="http://schemas.microsoft.com/office/drawing/2014/main" id="{A451A56D-468A-99E0-00A0-62D4F6294063}"/>
              </a:ext>
            </a:extLst>
          </p:cNvPr>
          <p:cNvPicPr>
            <a:picLocks noChangeAspect="1"/>
          </p:cNvPicPr>
          <p:nvPr/>
        </p:nvPicPr>
        <p:blipFill>
          <a:blip r:embed="rId3"/>
          <a:srcRect b="42993"/>
          <a:stretch>
            <a:fillRect/>
          </a:stretch>
        </p:blipFill>
        <p:spPr>
          <a:xfrm>
            <a:off x="0" y="0"/>
            <a:ext cx="14630400" cy="8340436"/>
          </a:xfrm>
          <a:prstGeom prst="rect">
            <a:avLst/>
          </a:prstGeom>
        </p:spPr>
      </p:pic>
      <p:sp>
        <p:nvSpPr>
          <p:cNvPr id="3" name="Text 0"/>
          <p:cNvSpPr/>
          <p:nvPr/>
        </p:nvSpPr>
        <p:spPr>
          <a:xfrm>
            <a:off x="793789" y="4529091"/>
            <a:ext cx="7556421" cy="1860233"/>
          </a:xfrm>
          <a:prstGeom prst="rect">
            <a:avLst/>
          </a:prstGeom>
          <a:ln/>
        </p:spPr>
        <p:style>
          <a:lnRef idx="2">
            <a:schemeClr val="accent2"/>
          </a:lnRef>
          <a:fillRef idx="1">
            <a:schemeClr val="lt1"/>
          </a:fillRef>
          <a:effectRef idx="0">
            <a:schemeClr val="accent2"/>
          </a:effectRef>
          <a:fontRef idx="minor">
            <a:schemeClr val="dk1"/>
          </a:fontRef>
        </p:style>
        <p:txBody>
          <a:bodyPr wrap="square" lIns="0" tIns="0" rIns="0" bIns="0" rtlCol="0" anchor="t"/>
          <a:lstStyle/>
          <a:p>
            <a:pPr marL="0" indent="0" algn="l">
              <a:lnSpc>
                <a:spcPts val="4850"/>
              </a:lnSpc>
              <a:buNone/>
            </a:pPr>
            <a:r>
              <a:rPr lang="pt-BR" sz="3900" noProof="0" dirty="0" err="1">
                <a:solidFill>
                  <a:srgbClr val="18355A"/>
                </a:solidFill>
                <a:latin typeface="Roboto Slab" pitchFamily="34" charset="0"/>
                <a:ea typeface="Roboto Slab" pitchFamily="34" charset="-122"/>
                <a:cs typeface="Roboto Slab" pitchFamily="34" charset="-120"/>
              </a:rPr>
              <a:t>Convocatoria</a:t>
            </a:r>
            <a:r>
              <a:rPr lang="pt-BR" sz="3900" noProof="0" dirty="0">
                <a:solidFill>
                  <a:srgbClr val="18355A"/>
                </a:solidFill>
                <a:latin typeface="Roboto Slab" pitchFamily="34" charset="0"/>
                <a:ea typeface="Roboto Slab" pitchFamily="34" charset="-122"/>
                <a:cs typeface="Roboto Slab" pitchFamily="34" charset="-120"/>
              </a:rPr>
              <a:t> CAPES 12/2025: Programa de Estudiantes-Convenio de </a:t>
            </a:r>
            <a:r>
              <a:rPr lang="pt-BR" sz="3900" noProof="0" dirty="0" err="1">
                <a:solidFill>
                  <a:srgbClr val="18355A"/>
                </a:solidFill>
                <a:latin typeface="Roboto Slab" pitchFamily="34" charset="0"/>
                <a:ea typeface="Roboto Slab" pitchFamily="34" charset="-122"/>
                <a:cs typeface="Roboto Slab" pitchFamily="34" charset="-120"/>
              </a:rPr>
              <a:t>Posgrado</a:t>
            </a:r>
            <a:r>
              <a:rPr lang="pt-BR" sz="3900" noProof="0" dirty="0">
                <a:solidFill>
                  <a:srgbClr val="18355A"/>
                </a:solidFill>
                <a:latin typeface="Roboto Slab" pitchFamily="34" charset="0"/>
                <a:ea typeface="Roboto Slab" pitchFamily="34" charset="-122"/>
                <a:cs typeface="Roboto Slab" pitchFamily="34" charset="-120"/>
              </a:rPr>
              <a:t> (PEC-PG)</a:t>
            </a:r>
            <a:endParaRPr lang="pt-BR" sz="3900" noProof="0" dirty="0">
              <a:solidFill>
                <a:srgbClr val="18355A"/>
              </a:solidFill>
            </a:endParaRPr>
          </a:p>
        </p:txBody>
      </p:sp>
      <p:sp>
        <p:nvSpPr>
          <p:cNvPr id="4" name="Text 1"/>
          <p:cNvSpPr/>
          <p:nvPr/>
        </p:nvSpPr>
        <p:spPr>
          <a:xfrm>
            <a:off x="793790" y="6469477"/>
            <a:ext cx="7556421" cy="1166007"/>
          </a:xfrm>
          <a:prstGeom prst="rect">
            <a:avLst/>
          </a:prstGeom>
          <a:ln/>
        </p:spPr>
        <p:style>
          <a:lnRef idx="2">
            <a:schemeClr val="accent2"/>
          </a:lnRef>
          <a:fillRef idx="1">
            <a:schemeClr val="lt1"/>
          </a:fillRef>
          <a:effectRef idx="0">
            <a:schemeClr val="accent2"/>
          </a:effectRef>
          <a:fontRef idx="minor">
            <a:schemeClr val="dk1"/>
          </a:fontRef>
        </p:style>
        <p:txBody>
          <a:bodyPr wrap="square" lIns="0" tIns="0" rIns="0" bIns="0" rtlCol="0" anchor="t"/>
          <a:lstStyle/>
          <a:p>
            <a:pPr algn="just">
              <a:lnSpc>
                <a:spcPts val="2500"/>
              </a:lnSpc>
            </a:pPr>
            <a:r>
              <a:rPr lang="es-ES" sz="2000" noProof="0" dirty="0">
                <a:solidFill>
                  <a:srgbClr val="15213F"/>
                </a:solidFill>
                <a:latin typeface="Roboto" pitchFamily="34" charset="0"/>
                <a:ea typeface="Roboto" pitchFamily="34" charset="-122"/>
                <a:cs typeface="Roboto" pitchFamily="34" charset="-120"/>
              </a:rPr>
              <a:t>Tutorial producido para el curso de Maestría en </a:t>
            </a:r>
            <a:r>
              <a:rPr lang="es-ES" sz="2000" b="1" noProof="0" dirty="0" err="1">
                <a:solidFill>
                  <a:srgbClr val="15213F"/>
                </a:solidFill>
                <a:latin typeface="Roboto" pitchFamily="34" charset="0"/>
                <a:ea typeface="Roboto" pitchFamily="34" charset="-122"/>
                <a:cs typeface="Roboto" pitchFamily="34" charset="-120"/>
              </a:rPr>
              <a:t>Direito</a:t>
            </a:r>
            <a:r>
              <a:rPr lang="es-ES" sz="2000" b="1" noProof="0" dirty="0">
                <a:solidFill>
                  <a:srgbClr val="15213F"/>
                </a:solidFill>
                <a:latin typeface="Roboto" pitchFamily="34" charset="0"/>
                <a:ea typeface="Roboto" pitchFamily="34" charset="-122"/>
                <a:cs typeface="Roboto" pitchFamily="34" charset="-120"/>
              </a:rPr>
              <a:t> das </a:t>
            </a:r>
            <a:r>
              <a:rPr lang="es-ES" sz="2000" b="1" noProof="0" dirty="0" err="1">
                <a:solidFill>
                  <a:srgbClr val="15213F"/>
                </a:solidFill>
                <a:latin typeface="Roboto" pitchFamily="34" charset="0"/>
                <a:ea typeface="Roboto" pitchFamily="34" charset="-122"/>
                <a:cs typeface="Roboto" pitchFamily="34" charset="-120"/>
              </a:rPr>
              <a:t>Migrações</a:t>
            </a:r>
            <a:r>
              <a:rPr lang="es-ES" sz="2000" b="1" noProof="0" dirty="0">
                <a:solidFill>
                  <a:srgbClr val="15213F"/>
                </a:solidFill>
                <a:latin typeface="Roboto" pitchFamily="34" charset="0"/>
                <a:ea typeface="Roboto" pitchFamily="34" charset="-122"/>
                <a:cs typeface="Roboto" pitchFamily="34" charset="-120"/>
              </a:rPr>
              <a:t> </a:t>
            </a:r>
            <a:r>
              <a:rPr lang="es-ES" sz="2000" b="1" noProof="0" dirty="0" err="1">
                <a:solidFill>
                  <a:srgbClr val="15213F"/>
                </a:solidFill>
                <a:latin typeface="Roboto" pitchFamily="34" charset="0"/>
                <a:ea typeface="Roboto" pitchFamily="34" charset="-122"/>
                <a:cs typeface="Roboto" pitchFamily="34" charset="-120"/>
              </a:rPr>
              <a:t>Transnacionais</a:t>
            </a:r>
            <a:r>
              <a:rPr lang="es-ES" sz="2000" noProof="0" dirty="0">
                <a:solidFill>
                  <a:srgbClr val="15213F"/>
                </a:solidFill>
                <a:latin typeface="Roboto" pitchFamily="34" charset="0"/>
                <a:ea typeface="Roboto" pitchFamily="34" charset="-122"/>
                <a:cs typeface="Roboto" pitchFamily="34" charset="-120"/>
              </a:rPr>
              <a:t> de </a:t>
            </a:r>
            <a:r>
              <a:rPr lang="es-ES" sz="2000" noProof="0" dirty="0" err="1">
                <a:solidFill>
                  <a:srgbClr val="15213F"/>
                </a:solidFill>
                <a:latin typeface="Roboto" pitchFamily="34" charset="0"/>
                <a:ea typeface="Roboto" pitchFamily="34" charset="-122"/>
                <a:cs typeface="Roboto" pitchFamily="34" charset="-120"/>
              </a:rPr>
              <a:t>Univali</a:t>
            </a:r>
            <a:r>
              <a:rPr lang="es-ES" sz="2000" noProof="0" dirty="0">
                <a:solidFill>
                  <a:srgbClr val="15213F"/>
                </a:solidFill>
                <a:latin typeface="Roboto" pitchFamily="34" charset="0"/>
                <a:ea typeface="Roboto" pitchFamily="34" charset="-122"/>
                <a:cs typeface="Roboto" pitchFamily="34" charset="-120"/>
              </a:rPr>
              <a:t> y </a:t>
            </a:r>
            <a:r>
              <a:rPr lang="es-ES" sz="2000" noProof="0" dirty="0" err="1">
                <a:solidFill>
                  <a:srgbClr val="15213F"/>
                </a:solidFill>
                <a:latin typeface="Roboto" pitchFamily="34" charset="0"/>
                <a:ea typeface="Roboto" pitchFamily="34" charset="-122"/>
                <a:cs typeface="Roboto" pitchFamily="34" charset="-120"/>
              </a:rPr>
              <a:t>Unipg</a:t>
            </a:r>
            <a:r>
              <a:rPr lang="es-ES" sz="2000" noProof="0" dirty="0">
                <a:solidFill>
                  <a:srgbClr val="15213F"/>
                </a:solidFill>
                <a:latin typeface="Roboto" pitchFamily="34" charset="0"/>
                <a:ea typeface="Roboto" pitchFamily="34" charset="-122"/>
                <a:cs typeface="Roboto" pitchFamily="34" charset="-120"/>
              </a:rPr>
              <a:t> que desean ser seleccionados por la Institución en la Convocatoria 12/2025 de CAPES.</a:t>
            </a:r>
            <a:endParaRPr lang="pt-BR" sz="2000" noProof="0" dirty="0"/>
          </a:p>
        </p:txBody>
      </p:sp>
      <p:pic>
        <p:nvPicPr>
          <p:cNvPr id="2" name="Image 0" descr="preencoded.png"/>
          <p:cNvPicPr>
            <a:picLocks noChangeAspect="1"/>
          </p:cNvPicPr>
          <p:nvPr/>
        </p:nvPicPr>
        <p:blipFill>
          <a:blip r:embed="rId4"/>
          <a:stretch>
            <a:fillRect/>
          </a:stretch>
        </p:blipFill>
        <p:spPr>
          <a:xfrm>
            <a:off x="9298662" y="3358858"/>
            <a:ext cx="2985220" cy="21003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0E413-6423-C41F-F688-5563C851CEA5}"/>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41234A5F-3779-1155-0486-C3BE9D33A495}"/>
              </a:ext>
            </a:extLst>
          </p:cNvPr>
          <p:cNvSpPr/>
          <p:nvPr/>
        </p:nvSpPr>
        <p:spPr>
          <a:xfrm>
            <a:off x="491992" y="776287"/>
            <a:ext cx="7960162" cy="533638"/>
          </a:xfrm>
          <a:prstGeom prst="rect">
            <a:avLst/>
          </a:prstGeom>
          <a:noFill/>
          <a:ln/>
        </p:spPr>
        <p:txBody>
          <a:bodyPr wrap="none" lIns="0" tIns="0" rIns="0" bIns="0" rtlCol="0" anchor="t"/>
          <a:lstStyle/>
          <a:p>
            <a:pPr marL="0" indent="0" algn="l">
              <a:lnSpc>
                <a:spcPts val="4200"/>
              </a:lnSpc>
              <a:buNone/>
            </a:pPr>
            <a:r>
              <a:rPr lang="pt-BR" sz="3350" noProof="0" dirty="0">
                <a:solidFill>
                  <a:srgbClr val="3257B8"/>
                </a:solidFill>
                <a:latin typeface="Roboto Slab" pitchFamily="34" charset="0"/>
                <a:ea typeface="Roboto Slab" pitchFamily="34" charset="-122"/>
                <a:cs typeface="Roboto Slab" pitchFamily="34" charset="-120"/>
              </a:rPr>
              <a:t>Requisitos para </a:t>
            </a:r>
            <a:r>
              <a:rPr lang="pt-BR" sz="3350" noProof="0" dirty="0" err="1">
                <a:solidFill>
                  <a:srgbClr val="3257B8"/>
                </a:solidFill>
                <a:latin typeface="Roboto Slab" pitchFamily="34" charset="0"/>
                <a:ea typeface="Roboto Slab" pitchFamily="34" charset="-122"/>
                <a:cs typeface="Roboto Slab" pitchFamily="34" charset="-120"/>
              </a:rPr>
              <a:t>la</a:t>
            </a:r>
            <a:r>
              <a:rPr lang="pt-BR" sz="3350" noProof="0" dirty="0">
                <a:solidFill>
                  <a:srgbClr val="3257B8"/>
                </a:solidFill>
                <a:latin typeface="Roboto Slab" pitchFamily="34" charset="0"/>
                <a:ea typeface="Roboto Slab" pitchFamily="34" charset="-122"/>
                <a:cs typeface="Roboto Slab" pitchFamily="34" charset="-120"/>
              </a:rPr>
              <a:t> Candidatura</a:t>
            </a:r>
            <a:endParaRPr lang="pt-BR" sz="3350" noProof="0" dirty="0"/>
          </a:p>
        </p:txBody>
      </p:sp>
      <p:sp>
        <p:nvSpPr>
          <p:cNvPr id="28" name="Text 22">
            <a:extLst>
              <a:ext uri="{FF2B5EF4-FFF2-40B4-BE49-F238E27FC236}">
                <a16:creationId xmlns:a16="http://schemas.microsoft.com/office/drawing/2014/main" id="{B4CB678C-576B-1510-25CD-81A2969AD0FB}"/>
              </a:ext>
            </a:extLst>
          </p:cNvPr>
          <p:cNvSpPr/>
          <p:nvPr/>
        </p:nvSpPr>
        <p:spPr>
          <a:xfrm>
            <a:off x="482534" y="1515323"/>
            <a:ext cx="9211566" cy="899945"/>
          </a:xfrm>
          <a:prstGeom prst="rect">
            <a:avLst/>
          </a:prstGeom>
          <a:noFill/>
          <a:ln/>
        </p:spPr>
        <p:txBody>
          <a:bodyPr wrap="none" lIns="0" tIns="0" rIns="0" bIns="0" rtlCol="0" anchor="t"/>
          <a:lstStyle/>
          <a:p>
            <a:pPr marL="0" indent="0" algn="l">
              <a:lnSpc>
                <a:spcPts val="2100"/>
              </a:lnSpc>
              <a:buNone/>
            </a:pPr>
            <a:r>
              <a:rPr lang="es-ES" sz="2000" noProof="0" dirty="0">
                <a:solidFill>
                  <a:srgbClr val="15213F"/>
                </a:solidFill>
                <a:latin typeface="Roboto Slab" pitchFamily="34" charset="0"/>
                <a:ea typeface="Roboto Slab" pitchFamily="34" charset="-122"/>
                <a:cs typeface="Roboto Slab" pitchFamily="34" charset="-120"/>
              </a:rPr>
              <a:t>En caso de no encontrarse registrado en la Plataforma </a:t>
            </a:r>
            <a:r>
              <a:rPr lang="es-ES" sz="2000" noProof="0" dirty="0" err="1">
                <a:solidFill>
                  <a:srgbClr val="15213F"/>
                </a:solidFill>
                <a:latin typeface="Roboto Slab" pitchFamily="34" charset="0"/>
                <a:ea typeface="Roboto Slab" pitchFamily="34" charset="-122"/>
                <a:cs typeface="Roboto Slab" pitchFamily="34" charset="-120"/>
              </a:rPr>
              <a:t>Lattes</a:t>
            </a:r>
            <a:r>
              <a:rPr lang="es-ES" sz="2000" noProof="0" dirty="0">
                <a:solidFill>
                  <a:srgbClr val="15213F"/>
                </a:solidFill>
                <a:latin typeface="Roboto Slab" pitchFamily="34" charset="0"/>
                <a:ea typeface="Roboto Slab" pitchFamily="34" charset="-122"/>
                <a:cs typeface="Roboto Slab" pitchFamily="34" charset="-120"/>
              </a:rPr>
              <a:t>, acceda al siguiente enlace</a:t>
            </a:r>
          </a:p>
          <a:p>
            <a:pPr marL="0" indent="0" algn="l">
              <a:lnSpc>
                <a:spcPts val="2100"/>
              </a:lnSpc>
              <a:buNone/>
            </a:pPr>
            <a:r>
              <a:rPr lang="pt-BR" sz="2000" u="sng" noProof="0" dirty="0">
                <a:solidFill>
                  <a:srgbClr val="15213F"/>
                </a:solidFill>
                <a:latin typeface="Roboto Slab" pitchFamily="34" charset="0"/>
                <a:ea typeface="Roboto Slab" pitchFamily="34" charset="-122"/>
                <a:cs typeface="Roboto Slab" pitchFamily="34" charset="-120"/>
              </a:rPr>
              <a:t>https://www.gov.br/pt-br/servicos/cadastrar-se-no-curriculo-lattes</a:t>
            </a:r>
            <a:r>
              <a:rPr lang="pt-BR" sz="2000" noProof="0" dirty="0">
                <a:solidFill>
                  <a:srgbClr val="15213F"/>
                </a:solidFill>
                <a:latin typeface="Roboto Slab" pitchFamily="34" charset="0"/>
                <a:ea typeface="Roboto Slab" pitchFamily="34" charset="-122"/>
                <a:cs typeface="Roboto Slab" pitchFamily="34" charset="-120"/>
              </a:rPr>
              <a:t> </a:t>
            </a:r>
            <a:r>
              <a:rPr lang="es-ES" sz="2000" noProof="0" dirty="0">
                <a:solidFill>
                  <a:srgbClr val="15213F"/>
                </a:solidFill>
                <a:latin typeface="Roboto Slab" pitchFamily="34" charset="0"/>
                <a:ea typeface="Roboto Slab" pitchFamily="34" charset="-122"/>
                <a:cs typeface="Roboto Slab" pitchFamily="34" charset="-120"/>
              </a:rPr>
              <a:t>y realice su registro:</a:t>
            </a:r>
            <a:endParaRPr lang="pt-BR" sz="2000" noProof="0" dirty="0"/>
          </a:p>
        </p:txBody>
      </p:sp>
      <p:pic>
        <p:nvPicPr>
          <p:cNvPr id="33" name="Imagem 32" descr="Interface gráfica do usuário, Texto, Aplicativo, chat ou mensagem de texto&#10;&#10;Descrição gerada automaticamente">
            <a:extLst>
              <a:ext uri="{FF2B5EF4-FFF2-40B4-BE49-F238E27FC236}">
                <a16:creationId xmlns:a16="http://schemas.microsoft.com/office/drawing/2014/main" id="{CEEE7635-1C17-FB39-F775-9C647924D580}"/>
              </a:ext>
            </a:extLst>
          </p:cNvPr>
          <p:cNvPicPr>
            <a:picLocks noChangeAspect="1"/>
          </p:cNvPicPr>
          <p:nvPr/>
        </p:nvPicPr>
        <p:blipFill rotWithShape="1">
          <a:blip r:embed="rId3"/>
          <a:srcRect r="4159" b="10246"/>
          <a:stretch/>
        </p:blipFill>
        <p:spPr>
          <a:xfrm>
            <a:off x="2493932" y="2415268"/>
            <a:ext cx="9925531" cy="5228547"/>
          </a:xfrm>
          <a:prstGeom prst="rect">
            <a:avLst/>
          </a:prstGeom>
        </p:spPr>
      </p:pic>
      <p:sp>
        <p:nvSpPr>
          <p:cNvPr id="34" name="Seta: para a Direita 33">
            <a:extLst>
              <a:ext uri="{FF2B5EF4-FFF2-40B4-BE49-F238E27FC236}">
                <a16:creationId xmlns:a16="http://schemas.microsoft.com/office/drawing/2014/main" id="{0F2537F2-16AB-B3FB-557A-26383764A26F}"/>
              </a:ext>
            </a:extLst>
          </p:cNvPr>
          <p:cNvSpPr/>
          <p:nvPr/>
        </p:nvSpPr>
        <p:spPr>
          <a:xfrm>
            <a:off x="7315200" y="4579568"/>
            <a:ext cx="1929914" cy="89994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noProof="0" dirty="0"/>
          </a:p>
        </p:txBody>
      </p:sp>
    </p:spTree>
    <p:extLst>
      <p:ext uri="{BB962C8B-B14F-4D97-AF65-F5344CB8AC3E}">
        <p14:creationId xmlns:p14="http://schemas.microsoft.com/office/powerpoint/2010/main" val="4138565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D510C-67F3-4477-D8F2-0D903A47F2E8}"/>
            </a:ext>
          </a:extLst>
        </p:cNvPr>
        <p:cNvGrpSpPr/>
        <p:nvPr/>
      </p:nvGrpSpPr>
      <p:grpSpPr>
        <a:xfrm>
          <a:off x="0" y="0"/>
          <a:ext cx="0" cy="0"/>
          <a:chOff x="0" y="0"/>
          <a:chExt cx="0" cy="0"/>
        </a:xfrm>
      </p:grpSpPr>
      <p:pic>
        <p:nvPicPr>
          <p:cNvPr id="3" name="Imagem 2" descr="Interface gráfica do usuário, Site&#10;&#10;Descrição gerada automaticamente">
            <a:extLst>
              <a:ext uri="{FF2B5EF4-FFF2-40B4-BE49-F238E27FC236}">
                <a16:creationId xmlns:a16="http://schemas.microsoft.com/office/drawing/2014/main" id="{F4C5FF8A-911A-5382-2F35-CE95D1C29BC0}"/>
              </a:ext>
            </a:extLst>
          </p:cNvPr>
          <p:cNvPicPr>
            <a:picLocks noChangeAspect="1"/>
          </p:cNvPicPr>
          <p:nvPr/>
        </p:nvPicPr>
        <p:blipFill rotWithShape="1">
          <a:blip r:embed="rId3"/>
          <a:srcRect t="6876" r="-1" b="5098"/>
          <a:stretch/>
        </p:blipFill>
        <p:spPr>
          <a:xfrm>
            <a:off x="1378729" y="2002764"/>
            <a:ext cx="11546870" cy="5717368"/>
          </a:xfrm>
          <a:prstGeom prst="rect">
            <a:avLst/>
          </a:prstGeom>
        </p:spPr>
      </p:pic>
      <p:sp>
        <p:nvSpPr>
          <p:cNvPr id="2" name="Text 0">
            <a:extLst>
              <a:ext uri="{FF2B5EF4-FFF2-40B4-BE49-F238E27FC236}">
                <a16:creationId xmlns:a16="http://schemas.microsoft.com/office/drawing/2014/main" id="{CA20A51E-D663-8EC9-DA8B-C7E4C048D708}"/>
              </a:ext>
            </a:extLst>
          </p:cNvPr>
          <p:cNvSpPr/>
          <p:nvPr/>
        </p:nvSpPr>
        <p:spPr>
          <a:xfrm>
            <a:off x="683062" y="509468"/>
            <a:ext cx="7960162" cy="533638"/>
          </a:xfrm>
          <a:prstGeom prst="rect">
            <a:avLst/>
          </a:prstGeom>
          <a:noFill/>
          <a:ln/>
        </p:spPr>
        <p:txBody>
          <a:bodyPr wrap="none" lIns="0" tIns="0" rIns="0" bIns="0" rtlCol="0" anchor="t"/>
          <a:lstStyle/>
          <a:p>
            <a:pPr marL="0" indent="0" algn="l">
              <a:lnSpc>
                <a:spcPts val="4200"/>
              </a:lnSpc>
              <a:buNone/>
            </a:pPr>
            <a:r>
              <a:rPr lang="pt-BR" sz="3350" noProof="0" dirty="0">
                <a:solidFill>
                  <a:srgbClr val="3257B8"/>
                </a:solidFill>
                <a:latin typeface="Roboto Slab" pitchFamily="34" charset="0"/>
                <a:ea typeface="Roboto Slab" pitchFamily="34" charset="-122"/>
                <a:cs typeface="Roboto Slab" pitchFamily="34" charset="-120"/>
              </a:rPr>
              <a:t>Requisitos para </a:t>
            </a:r>
            <a:r>
              <a:rPr lang="pt-BR" sz="3350" noProof="0" dirty="0" err="1">
                <a:solidFill>
                  <a:srgbClr val="3257B8"/>
                </a:solidFill>
                <a:latin typeface="Roboto Slab" pitchFamily="34" charset="0"/>
                <a:ea typeface="Roboto Slab" pitchFamily="34" charset="-122"/>
                <a:cs typeface="Roboto Slab" pitchFamily="34" charset="-120"/>
              </a:rPr>
              <a:t>la</a:t>
            </a:r>
            <a:r>
              <a:rPr lang="pt-BR" sz="3350" noProof="0" dirty="0">
                <a:solidFill>
                  <a:srgbClr val="3257B8"/>
                </a:solidFill>
                <a:latin typeface="Roboto Slab" pitchFamily="34" charset="0"/>
                <a:ea typeface="Roboto Slab" pitchFamily="34" charset="-122"/>
                <a:cs typeface="Roboto Slab" pitchFamily="34" charset="-120"/>
              </a:rPr>
              <a:t> Candidatura</a:t>
            </a:r>
            <a:endParaRPr lang="pt-BR" sz="3350" noProof="0" dirty="0"/>
          </a:p>
        </p:txBody>
      </p:sp>
      <p:sp>
        <p:nvSpPr>
          <p:cNvPr id="28" name="Text 22">
            <a:extLst>
              <a:ext uri="{FF2B5EF4-FFF2-40B4-BE49-F238E27FC236}">
                <a16:creationId xmlns:a16="http://schemas.microsoft.com/office/drawing/2014/main" id="{A05592BE-66BA-F25C-B9A5-21597EF899E3}"/>
              </a:ext>
            </a:extLst>
          </p:cNvPr>
          <p:cNvSpPr/>
          <p:nvPr/>
        </p:nvSpPr>
        <p:spPr>
          <a:xfrm>
            <a:off x="683062" y="1129958"/>
            <a:ext cx="8801597" cy="899945"/>
          </a:xfrm>
          <a:prstGeom prst="rect">
            <a:avLst/>
          </a:prstGeom>
          <a:noFill/>
          <a:ln/>
        </p:spPr>
        <p:txBody>
          <a:bodyPr wrap="none" lIns="0" tIns="0" rIns="0" bIns="0" rtlCol="0" anchor="t"/>
          <a:lstStyle/>
          <a:p>
            <a:pPr marL="0" indent="0" algn="l">
              <a:lnSpc>
                <a:spcPts val="2100"/>
              </a:lnSpc>
              <a:buNone/>
            </a:pPr>
            <a:r>
              <a:rPr lang="es-ES" sz="2000" noProof="0" dirty="0">
                <a:solidFill>
                  <a:srgbClr val="15213F"/>
                </a:solidFill>
                <a:latin typeface="Roboto Slab" pitchFamily="34" charset="0"/>
                <a:ea typeface="Roboto Slab" pitchFamily="34" charset="-122"/>
                <a:cs typeface="Roboto Slab" pitchFamily="34" charset="-120"/>
              </a:rPr>
              <a:t>En caso de no encontrarse registrado en ORCID, acceda al siguiente enlace</a:t>
            </a:r>
            <a:r>
              <a:rPr lang="pt-BR" sz="2000" noProof="0" dirty="0">
                <a:solidFill>
                  <a:srgbClr val="15213F"/>
                </a:solidFill>
                <a:latin typeface="Roboto Slab" pitchFamily="34" charset="0"/>
                <a:ea typeface="Roboto Slab" pitchFamily="34" charset="-122"/>
                <a:cs typeface="Roboto Slab" pitchFamily="34" charset="-120"/>
              </a:rPr>
              <a:t>:</a:t>
            </a:r>
            <a:br>
              <a:rPr lang="pt-BR" sz="2000" noProof="0" dirty="0">
                <a:solidFill>
                  <a:srgbClr val="15213F"/>
                </a:solidFill>
                <a:latin typeface="Roboto Slab" pitchFamily="34" charset="0"/>
                <a:ea typeface="Roboto Slab" pitchFamily="34" charset="-122"/>
                <a:cs typeface="Roboto Slab" pitchFamily="34" charset="-120"/>
              </a:rPr>
            </a:br>
            <a:r>
              <a:rPr lang="pt-BR" sz="2000" noProof="0" dirty="0">
                <a:solidFill>
                  <a:srgbClr val="15213F"/>
                </a:solidFill>
                <a:latin typeface="Roboto Slab" pitchFamily="34" charset="0"/>
                <a:ea typeface="Roboto Slab" pitchFamily="34" charset="-122"/>
                <a:cs typeface="Roboto Slab" pitchFamily="34" charset="-120"/>
                <a:hlinkClick r:id="rId4"/>
              </a:rPr>
              <a:t>https://orcid.org/signin</a:t>
            </a:r>
            <a:r>
              <a:rPr lang="pt-BR" sz="2000" noProof="0" dirty="0">
                <a:solidFill>
                  <a:srgbClr val="15213F"/>
                </a:solidFill>
                <a:latin typeface="Roboto Slab" pitchFamily="34" charset="0"/>
                <a:ea typeface="Roboto Slab" pitchFamily="34" charset="-122"/>
                <a:cs typeface="Roboto Slab" pitchFamily="34" charset="-120"/>
              </a:rPr>
              <a:t> </a:t>
            </a:r>
            <a:r>
              <a:rPr lang="es-ES" sz="2000" noProof="0" dirty="0">
                <a:solidFill>
                  <a:srgbClr val="15213F"/>
                </a:solidFill>
                <a:latin typeface="Roboto Slab" pitchFamily="34" charset="0"/>
                <a:ea typeface="Roboto Slab" pitchFamily="34" charset="-122"/>
                <a:cs typeface="Roboto Slab" pitchFamily="34" charset="-120"/>
              </a:rPr>
              <a:t>y realice su registro en la plataforma.</a:t>
            </a:r>
            <a:endParaRPr lang="pt-BR" sz="2000" noProof="0" dirty="0"/>
          </a:p>
        </p:txBody>
      </p:sp>
      <p:sp>
        <p:nvSpPr>
          <p:cNvPr id="34" name="Seta: para a Direita 33">
            <a:extLst>
              <a:ext uri="{FF2B5EF4-FFF2-40B4-BE49-F238E27FC236}">
                <a16:creationId xmlns:a16="http://schemas.microsoft.com/office/drawing/2014/main" id="{0E20FC09-7405-F5C4-411B-A25B3F139F14}"/>
              </a:ext>
            </a:extLst>
          </p:cNvPr>
          <p:cNvSpPr/>
          <p:nvPr/>
        </p:nvSpPr>
        <p:spPr>
          <a:xfrm>
            <a:off x="7924800" y="2274590"/>
            <a:ext cx="1929914" cy="89994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noProof="0" dirty="0"/>
          </a:p>
        </p:txBody>
      </p:sp>
    </p:spTree>
    <p:extLst>
      <p:ext uri="{BB962C8B-B14F-4D97-AF65-F5344CB8AC3E}">
        <p14:creationId xmlns:p14="http://schemas.microsoft.com/office/powerpoint/2010/main" val="3584172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728305"/>
            <a:ext cx="7377589" cy="620078"/>
          </a:xfrm>
          <a:prstGeom prst="rect">
            <a:avLst/>
          </a:prstGeom>
          <a:noFill/>
          <a:ln/>
        </p:spPr>
        <p:txBody>
          <a:bodyPr wrap="none" lIns="0" tIns="0" rIns="0" bIns="0" rtlCol="0" anchor="t"/>
          <a:lstStyle/>
          <a:p>
            <a:pPr marL="0" indent="0" algn="l">
              <a:lnSpc>
                <a:spcPts val="4850"/>
              </a:lnSpc>
              <a:buNone/>
            </a:pPr>
            <a:r>
              <a:rPr lang="pt-BR" sz="3900" noProof="0" dirty="0">
                <a:solidFill>
                  <a:srgbClr val="3257B8"/>
                </a:solidFill>
                <a:latin typeface="Roboto Slab" pitchFamily="34" charset="0"/>
                <a:ea typeface="Roboto Slab" pitchFamily="34" charset="-122"/>
                <a:cs typeface="Roboto Slab" pitchFamily="34" charset="-120"/>
              </a:rPr>
              <a:t>Requisitos para </a:t>
            </a:r>
            <a:r>
              <a:rPr lang="pt-BR" sz="3900" noProof="0" dirty="0" err="1">
                <a:solidFill>
                  <a:srgbClr val="3257B8"/>
                </a:solidFill>
                <a:latin typeface="Roboto Slab" pitchFamily="34" charset="0"/>
                <a:ea typeface="Roboto Slab" pitchFamily="34" charset="-122"/>
                <a:cs typeface="Roboto Slab" pitchFamily="34" charset="-120"/>
              </a:rPr>
              <a:t>Maestría</a:t>
            </a:r>
            <a:r>
              <a:rPr lang="pt-BR" sz="3900" noProof="0" dirty="0">
                <a:solidFill>
                  <a:srgbClr val="3257B8"/>
                </a:solidFill>
                <a:latin typeface="Roboto Slab" pitchFamily="34" charset="0"/>
                <a:ea typeface="Roboto Slab" pitchFamily="34" charset="-122"/>
                <a:cs typeface="Roboto Slab" pitchFamily="34" charset="-120"/>
              </a:rPr>
              <a:t> Completa</a:t>
            </a:r>
            <a:endParaRPr lang="pt-BR" sz="3900" noProof="0" dirty="0"/>
          </a:p>
        </p:txBody>
      </p:sp>
      <p:sp>
        <p:nvSpPr>
          <p:cNvPr id="3" name="Text 1"/>
          <p:cNvSpPr/>
          <p:nvPr/>
        </p:nvSpPr>
        <p:spPr>
          <a:xfrm>
            <a:off x="793789" y="1745218"/>
            <a:ext cx="13042821" cy="317540"/>
          </a:xfrm>
          <a:prstGeom prst="rect">
            <a:avLst/>
          </a:prstGeom>
          <a:noFill/>
          <a:ln/>
        </p:spPr>
        <p:txBody>
          <a:bodyPr wrap="none" lIns="0" tIns="0" rIns="0" bIns="0" rtlCol="0" anchor="t"/>
          <a:lstStyle/>
          <a:p>
            <a:pPr marL="0" indent="0" algn="ctr">
              <a:lnSpc>
                <a:spcPts val="2500"/>
              </a:lnSpc>
              <a:buNone/>
            </a:pPr>
            <a:r>
              <a:rPr lang="es-ES" sz="2000" noProof="0" dirty="0">
                <a:solidFill>
                  <a:srgbClr val="15213F"/>
                </a:solidFill>
                <a:latin typeface="Roboto" pitchFamily="34" charset="0"/>
                <a:ea typeface="Roboto" pitchFamily="34" charset="-122"/>
                <a:cs typeface="Roboto" pitchFamily="34" charset="-120"/>
              </a:rPr>
              <a:t>Para postularse a la beca de Maestría Completa, es fundamental cumplir, adicionalmente, con los siguientes criterios:</a:t>
            </a:r>
            <a:endParaRPr lang="pt-BR" sz="2000" noProof="0" dirty="0"/>
          </a:p>
        </p:txBody>
      </p:sp>
      <p:pic>
        <p:nvPicPr>
          <p:cNvPr id="6" name="Image 1" descr="preencoded.png"/>
          <p:cNvPicPr>
            <a:picLocks noChangeAspect="1"/>
          </p:cNvPicPr>
          <p:nvPr/>
        </p:nvPicPr>
        <p:blipFill>
          <a:blip r:embed="rId3"/>
          <a:stretch>
            <a:fillRect/>
          </a:stretch>
        </p:blipFill>
        <p:spPr>
          <a:xfrm>
            <a:off x="3707249" y="2286000"/>
            <a:ext cx="595313" cy="595313"/>
          </a:xfrm>
          <a:prstGeom prst="rect">
            <a:avLst/>
          </a:prstGeom>
        </p:spPr>
      </p:pic>
      <p:pic>
        <p:nvPicPr>
          <p:cNvPr id="7" name="Image 2" descr="preencoded.png"/>
          <p:cNvPicPr>
            <a:picLocks noChangeAspect="1"/>
          </p:cNvPicPr>
          <p:nvPr/>
        </p:nvPicPr>
        <p:blipFill>
          <a:blip r:embed="rId4"/>
          <a:stretch>
            <a:fillRect/>
          </a:stretch>
        </p:blipFill>
        <p:spPr>
          <a:xfrm>
            <a:off x="3885843" y="2434828"/>
            <a:ext cx="238125" cy="297656"/>
          </a:xfrm>
          <a:prstGeom prst="rect">
            <a:avLst/>
          </a:prstGeom>
        </p:spPr>
      </p:pic>
      <p:sp>
        <p:nvSpPr>
          <p:cNvPr id="10" name="Shape 5"/>
          <p:cNvSpPr/>
          <p:nvPr/>
        </p:nvSpPr>
        <p:spPr>
          <a:xfrm>
            <a:off x="7414379" y="2583656"/>
            <a:ext cx="6422231" cy="1781651"/>
          </a:xfrm>
          <a:prstGeom prst="roundRect">
            <a:avLst>
              <a:gd name="adj" fmla="val 6159"/>
            </a:avLst>
          </a:prstGeom>
          <a:solidFill>
            <a:srgbClr val="FBFCFE"/>
          </a:solidFill>
          <a:ln/>
        </p:spPr>
        <p:txBody>
          <a:bodyPr/>
          <a:lstStyle/>
          <a:p>
            <a:endParaRPr lang="pt-BR" noProof="0" dirty="0"/>
          </a:p>
        </p:txBody>
      </p:sp>
      <p:pic>
        <p:nvPicPr>
          <p:cNvPr id="12" name="Image 4" descr="preencoded.png"/>
          <p:cNvPicPr>
            <a:picLocks noChangeAspect="1"/>
          </p:cNvPicPr>
          <p:nvPr/>
        </p:nvPicPr>
        <p:blipFill>
          <a:blip r:embed="rId3"/>
          <a:stretch>
            <a:fillRect/>
          </a:stretch>
        </p:blipFill>
        <p:spPr>
          <a:xfrm>
            <a:off x="10327838" y="2286000"/>
            <a:ext cx="595313" cy="595313"/>
          </a:xfrm>
          <a:prstGeom prst="rect">
            <a:avLst/>
          </a:prstGeom>
        </p:spPr>
      </p:pic>
      <p:pic>
        <p:nvPicPr>
          <p:cNvPr id="13" name="Image 5" descr="preencoded.png"/>
          <p:cNvPicPr>
            <a:picLocks noChangeAspect="1"/>
          </p:cNvPicPr>
          <p:nvPr/>
        </p:nvPicPr>
        <p:blipFill>
          <a:blip r:embed="rId5"/>
          <a:stretch>
            <a:fillRect/>
          </a:stretch>
        </p:blipFill>
        <p:spPr>
          <a:xfrm>
            <a:off x="10506432" y="2434828"/>
            <a:ext cx="238125" cy="297656"/>
          </a:xfrm>
          <a:prstGeom prst="rect">
            <a:avLst/>
          </a:prstGeom>
        </p:spPr>
      </p:pic>
      <p:sp>
        <p:nvSpPr>
          <p:cNvPr id="16" name="Shape 8"/>
          <p:cNvSpPr/>
          <p:nvPr/>
        </p:nvSpPr>
        <p:spPr>
          <a:xfrm>
            <a:off x="793790" y="2571143"/>
            <a:ext cx="6422231" cy="2099191"/>
          </a:xfrm>
          <a:prstGeom prst="roundRect">
            <a:avLst>
              <a:gd name="adj" fmla="val 5227"/>
            </a:avLst>
          </a:prstGeom>
          <a:solidFill>
            <a:srgbClr val="FBFCFE"/>
          </a:solidFill>
          <a:ln/>
        </p:spPr>
        <p:txBody>
          <a:bodyPr/>
          <a:lstStyle/>
          <a:p>
            <a:endParaRPr lang="pt-BR" noProof="0" dirty="0"/>
          </a:p>
        </p:txBody>
      </p:sp>
      <p:sp>
        <p:nvSpPr>
          <p:cNvPr id="29" name="Shape 2">
            <a:extLst>
              <a:ext uri="{FF2B5EF4-FFF2-40B4-BE49-F238E27FC236}">
                <a16:creationId xmlns:a16="http://schemas.microsoft.com/office/drawing/2014/main" id="{198E4A5A-DD42-8FB0-284E-40C76825C4A5}"/>
              </a:ext>
            </a:extLst>
          </p:cNvPr>
          <p:cNvSpPr/>
          <p:nvPr/>
        </p:nvSpPr>
        <p:spPr>
          <a:xfrm>
            <a:off x="433863" y="2881312"/>
            <a:ext cx="6546771" cy="2480667"/>
          </a:xfrm>
          <a:prstGeom prst="roundRect">
            <a:avLst>
              <a:gd name="adj" fmla="val 1033"/>
            </a:avLst>
          </a:prstGeom>
          <a:solidFill>
            <a:srgbClr val="FBFCFE"/>
          </a:solidFill>
          <a:ln w="22860">
            <a:solidFill>
              <a:srgbClr val="CFD2D8"/>
            </a:solidFill>
            <a:prstDash val="solid"/>
          </a:ln>
        </p:spPr>
        <p:txBody>
          <a:bodyPr/>
          <a:lstStyle/>
          <a:p>
            <a:endParaRPr lang="pt-BR" noProof="0" dirty="0"/>
          </a:p>
        </p:txBody>
      </p:sp>
      <p:sp>
        <p:nvSpPr>
          <p:cNvPr id="30" name="Shape 3">
            <a:extLst>
              <a:ext uri="{FF2B5EF4-FFF2-40B4-BE49-F238E27FC236}">
                <a16:creationId xmlns:a16="http://schemas.microsoft.com/office/drawing/2014/main" id="{676D89C6-1578-FDF4-1207-954C4607E631}"/>
              </a:ext>
            </a:extLst>
          </p:cNvPr>
          <p:cNvSpPr/>
          <p:nvPr/>
        </p:nvSpPr>
        <p:spPr>
          <a:xfrm>
            <a:off x="456723" y="2904172"/>
            <a:ext cx="6501051" cy="512207"/>
          </a:xfrm>
          <a:prstGeom prst="rect">
            <a:avLst/>
          </a:prstGeom>
          <a:solidFill>
            <a:srgbClr val="E9ECF2"/>
          </a:solidFill>
          <a:ln/>
        </p:spPr>
        <p:txBody>
          <a:bodyPr/>
          <a:lstStyle/>
          <a:p>
            <a:endParaRPr lang="pt-BR" noProof="0" dirty="0"/>
          </a:p>
        </p:txBody>
      </p:sp>
      <p:sp>
        <p:nvSpPr>
          <p:cNvPr id="31" name="Shape 8">
            <a:extLst>
              <a:ext uri="{FF2B5EF4-FFF2-40B4-BE49-F238E27FC236}">
                <a16:creationId xmlns:a16="http://schemas.microsoft.com/office/drawing/2014/main" id="{86C106A6-CF70-3EE8-8362-D10E2A835B91}"/>
              </a:ext>
            </a:extLst>
          </p:cNvPr>
          <p:cNvSpPr/>
          <p:nvPr/>
        </p:nvSpPr>
        <p:spPr>
          <a:xfrm>
            <a:off x="7151369" y="2881312"/>
            <a:ext cx="6546771" cy="2480667"/>
          </a:xfrm>
          <a:prstGeom prst="roundRect">
            <a:avLst>
              <a:gd name="adj" fmla="val 1033"/>
            </a:avLst>
          </a:prstGeom>
          <a:solidFill>
            <a:srgbClr val="FBFCFE"/>
          </a:solidFill>
          <a:ln w="22860">
            <a:solidFill>
              <a:srgbClr val="CFD2D8"/>
            </a:solidFill>
            <a:prstDash val="solid"/>
          </a:ln>
        </p:spPr>
        <p:txBody>
          <a:bodyPr/>
          <a:lstStyle/>
          <a:p>
            <a:endParaRPr lang="pt-BR" noProof="0" dirty="0"/>
          </a:p>
        </p:txBody>
      </p:sp>
      <p:sp>
        <p:nvSpPr>
          <p:cNvPr id="32" name="Shape 9">
            <a:extLst>
              <a:ext uri="{FF2B5EF4-FFF2-40B4-BE49-F238E27FC236}">
                <a16:creationId xmlns:a16="http://schemas.microsoft.com/office/drawing/2014/main" id="{4BD57D8B-1D46-28D7-BB01-B0028BAC6124}"/>
              </a:ext>
            </a:extLst>
          </p:cNvPr>
          <p:cNvSpPr/>
          <p:nvPr/>
        </p:nvSpPr>
        <p:spPr>
          <a:xfrm>
            <a:off x="7174229" y="2904172"/>
            <a:ext cx="6501051" cy="512207"/>
          </a:xfrm>
          <a:prstGeom prst="rect">
            <a:avLst/>
          </a:prstGeom>
          <a:solidFill>
            <a:srgbClr val="E9ECF2"/>
          </a:solidFill>
          <a:ln/>
        </p:spPr>
        <p:txBody>
          <a:bodyPr/>
          <a:lstStyle/>
          <a:p>
            <a:endParaRPr lang="pt-BR" noProof="0" dirty="0"/>
          </a:p>
        </p:txBody>
      </p:sp>
      <p:pic>
        <p:nvPicPr>
          <p:cNvPr id="18" name="Image 7" descr="preencoded.png"/>
          <p:cNvPicPr>
            <a:picLocks noChangeAspect="1"/>
          </p:cNvPicPr>
          <p:nvPr/>
        </p:nvPicPr>
        <p:blipFill>
          <a:blip r:embed="rId3"/>
          <a:stretch>
            <a:fillRect/>
          </a:stretch>
        </p:blipFill>
        <p:spPr>
          <a:xfrm>
            <a:off x="3707249" y="4563666"/>
            <a:ext cx="595313" cy="595313"/>
          </a:xfrm>
          <a:prstGeom prst="rect">
            <a:avLst/>
          </a:prstGeom>
        </p:spPr>
      </p:pic>
      <p:pic>
        <p:nvPicPr>
          <p:cNvPr id="19" name="Image 8" descr="preencoded.png"/>
          <p:cNvPicPr>
            <a:picLocks noChangeAspect="1"/>
          </p:cNvPicPr>
          <p:nvPr/>
        </p:nvPicPr>
        <p:blipFill>
          <a:blip r:embed="rId6"/>
          <a:stretch>
            <a:fillRect/>
          </a:stretch>
        </p:blipFill>
        <p:spPr>
          <a:xfrm>
            <a:off x="3885843" y="4712494"/>
            <a:ext cx="238125" cy="297656"/>
          </a:xfrm>
          <a:prstGeom prst="rect">
            <a:avLst/>
          </a:prstGeom>
        </p:spPr>
      </p:pic>
      <p:sp>
        <p:nvSpPr>
          <p:cNvPr id="20" name="Text 9"/>
          <p:cNvSpPr/>
          <p:nvPr/>
        </p:nvSpPr>
        <p:spPr>
          <a:xfrm>
            <a:off x="793790" y="3520981"/>
            <a:ext cx="2480905" cy="310158"/>
          </a:xfrm>
          <a:prstGeom prst="rect">
            <a:avLst/>
          </a:prstGeom>
          <a:noFill/>
          <a:ln/>
        </p:spPr>
        <p:txBody>
          <a:bodyPr wrap="none" lIns="0" tIns="0" rIns="0" bIns="0" rtlCol="0" anchor="t"/>
          <a:lstStyle/>
          <a:p>
            <a:pPr marL="0" indent="0" algn="l">
              <a:lnSpc>
                <a:spcPts val="2400"/>
              </a:lnSpc>
              <a:buNone/>
            </a:pPr>
            <a:r>
              <a:rPr lang="pt-BR" sz="2400" noProof="0" dirty="0" err="1">
                <a:solidFill>
                  <a:srgbClr val="15213F"/>
                </a:solidFill>
                <a:latin typeface="Roboto Slab" pitchFamily="34" charset="0"/>
                <a:ea typeface="Roboto Slab" pitchFamily="34" charset="-122"/>
                <a:cs typeface="Roboto Slab" pitchFamily="34" charset="-120"/>
              </a:rPr>
              <a:t>Sin</a:t>
            </a:r>
            <a:r>
              <a:rPr lang="pt-BR" sz="2400" noProof="0" dirty="0">
                <a:solidFill>
                  <a:srgbClr val="15213F"/>
                </a:solidFill>
                <a:latin typeface="Roboto Slab" pitchFamily="34" charset="0"/>
                <a:ea typeface="Roboto Slab" pitchFamily="34" charset="-122"/>
                <a:cs typeface="Roboto Slab" pitchFamily="34" charset="-120"/>
              </a:rPr>
              <a:t> </a:t>
            </a:r>
            <a:r>
              <a:rPr lang="pt-BR" sz="2400" noProof="0" dirty="0" err="1">
                <a:solidFill>
                  <a:srgbClr val="15213F"/>
                </a:solidFill>
                <a:latin typeface="Roboto Slab" pitchFamily="34" charset="0"/>
                <a:ea typeface="Roboto Slab" pitchFamily="34" charset="-122"/>
                <a:cs typeface="Roboto Slab" pitchFamily="34" charset="-120"/>
              </a:rPr>
              <a:t>Titulación</a:t>
            </a:r>
            <a:endParaRPr lang="pt-BR" sz="2400" noProof="0" dirty="0"/>
          </a:p>
        </p:txBody>
      </p:sp>
      <p:sp>
        <p:nvSpPr>
          <p:cNvPr id="21" name="Text 10"/>
          <p:cNvSpPr/>
          <p:nvPr/>
        </p:nvSpPr>
        <p:spPr>
          <a:xfrm>
            <a:off x="793790" y="3961911"/>
            <a:ext cx="5979795" cy="635079"/>
          </a:xfrm>
          <a:prstGeom prst="rect">
            <a:avLst/>
          </a:prstGeom>
          <a:noFill/>
          <a:ln/>
        </p:spPr>
        <p:txBody>
          <a:bodyPr wrap="square" lIns="0" tIns="0" rIns="0" bIns="0" rtlCol="0" anchor="t"/>
          <a:lstStyle/>
          <a:p>
            <a:pPr>
              <a:lnSpc>
                <a:spcPts val="2500"/>
              </a:lnSpc>
            </a:pPr>
            <a:r>
              <a:rPr lang="pt-BR" noProof="0" dirty="0">
                <a:solidFill>
                  <a:srgbClr val="15213F"/>
                </a:solidFill>
                <a:latin typeface="Roboto" pitchFamily="34" charset="0"/>
                <a:ea typeface="Roboto" pitchFamily="34" charset="-122"/>
                <a:cs typeface="Roboto" pitchFamily="34" charset="-120"/>
              </a:rPr>
              <a:t>No </a:t>
            </a:r>
            <a:r>
              <a:rPr lang="pt-BR" noProof="0" dirty="0" err="1">
                <a:solidFill>
                  <a:srgbClr val="15213F"/>
                </a:solidFill>
                <a:latin typeface="Roboto" pitchFamily="34" charset="0"/>
                <a:ea typeface="Roboto" pitchFamily="34" charset="-122"/>
                <a:cs typeface="Roboto" pitchFamily="34" charset="-120"/>
              </a:rPr>
              <a:t>poseer</a:t>
            </a:r>
            <a:r>
              <a:rPr lang="pt-BR" noProof="0" dirty="0">
                <a:solidFill>
                  <a:srgbClr val="15213F"/>
                </a:solidFill>
                <a:latin typeface="Roboto" pitchFamily="34" charset="0"/>
                <a:ea typeface="Roboto" pitchFamily="34" charset="-122"/>
                <a:cs typeface="Roboto" pitchFamily="34" charset="-120"/>
              </a:rPr>
              <a:t> título de máster o </a:t>
            </a:r>
            <a:r>
              <a:rPr lang="pt-BR" noProof="0" dirty="0" err="1">
                <a:solidFill>
                  <a:srgbClr val="15213F"/>
                </a:solidFill>
                <a:latin typeface="Roboto" pitchFamily="34" charset="0"/>
                <a:ea typeface="Roboto" pitchFamily="34" charset="-122"/>
                <a:cs typeface="Roboto" pitchFamily="34" charset="-120"/>
              </a:rPr>
              <a:t>doctorado</a:t>
            </a:r>
            <a:r>
              <a:rPr lang="pt-BR" noProof="0" dirty="0">
                <a:solidFill>
                  <a:srgbClr val="15213F"/>
                </a:solidFill>
                <a:latin typeface="Roboto" pitchFamily="34" charset="0"/>
                <a:ea typeface="Roboto" pitchFamily="34" charset="-122"/>
                <a:cs typeface="Roboto" pitchFamily="34" charset="-120"/>
              </a:rPr>
              <a:t>.</a:t>
            </a:r>
            <a:endParaRPr lang="pt-BR" noProof="0" dirty="0"/>
          </a:p>
        </p:txBody>
      </p:sp>
      <p:pic>
        <p:nvPicPr>
          <p:cNvPr id="24" name="Image 10" descr="preencoded.png"/>
          <p:cNvPicPr>
            <a:picLocks noChangeAspect="1"/>
          </p:cNvPicPr>
          <p:nvPr/>
        </p:nvPicPr>
        <p:blipFill>
          <a:blip r:embed="rId3"/>
          <a:stretch>
            <a:fillRect/>
          </a:stretch>
        </p:blipFill>
        <p:spPr>
          <a:xfrm>
            <a:off x="10327838" y="4563666"/>
            <a:ext cx="595313" cy="595313"/>
          </a:xfrm>
          <a:prstGeom prst="rect">
            <a:avLst/>
          </a:prstGeom>
        </p:spPr>
      </p:pic>
      <p:pic>
        <p:nvPicPr>
          <p:cNvPr id="25" name="Image 11" descr="preencoded.png"/>
          <p:cNvPicPr>
            <a:picLocks noChangeAspect="1"/>
          </p:cNvPicPr>
          <p:nvPr/>
        </p:nvPicPr>
        <p:blipFill>
          <a:blip r:embed="rId7"/>
          <a:stretch>
            <a:fillRect/>
          </a:stretch>
        </p:blipFill>
        <p:spPr>
          <a:xfrm>
            <a:off x="10506432" y="4712494"/>
            <a:ext cx="238125" cy="297656"/>
          </a:xfrm>
          <a:prstGeom prst="rect">
            <a:avLst/>
          </a:prstGeom>
        </p:spPr>
      </p:pic>
      <p:sp>
        <p:nvSpPr>
          <p:cNvPr id="26" name="Text 12"/>
          <p:cNvSpPr/>
          <p:nvPr/>
        </p:nvSpPr>
        <p:spPr>
          <a:xfrm>
            <a:off x="7414379" y="3503115"/>
            <a:ext cx="2721173" cy="310158"/>
          </a:xfrm>
          <a:prstGeom prst="rect">
            <a:avLst/>
          </a:prstGeom>
          <a:noFill/>
          <a:ln/>
        </p:spPr>
        <p:txBody>
          <a:bodyPr wrap="none" lIns="0" tIns="0" rIns="0" bIns="0" rtlCol="0" anchor="t"/>
          <a:lstStyle/>
          <a:p>
            <a:pPr marL="0" indent="0" algn="l">
              <a:lnSpc>
                <a:spcPts val="2400"/>
              </a:lnSpc>
              <a:buNone/>
            </a:pPr>
            <a:r>
              <a:rPr lang="es-ES" sz="2400" noProof="0" dirty="0">
                <a:solidFill>
                  <a:srgbClr val="15213F"/>
                </a:solidFill>
                <a:latin typeface="Roboto Slab" pitchFamily="34" charset="0"/>
                <a:ea typeface="Roboto Slab" pitchFamily="34" charset="-122"/>
                <a:cs typeface="Roboto Slab" pitchFamily="34" charset="-120"/>
              </a:rPr>
              <a:t>No haber recibido otras becas</a:t>
            </a:r>
            <a:endParaRPr lang="pt-BR" sz="2400" noProof="0" dirty="0"/>
          </a:p>
        </p:txBody>
      </p:sp>
      <p:sp>
        <p:nvSpPr>
          <p:cNvPr id="27" name="Text 13"/>
          <p:cNvSpPr/>
          <p:nvPr/>
        </p:nvSpPr>
        <p:spPr>
          <a:xfrm>
            <a:off x="7414379" y="3932336"/>
            <a:ext cx="5979795" cy="952619"/>
          </a:xfrm>
          <a:prstGeom prst="rect">
            <a:avLst/>
          </a:prstGeom>
          <a:noFill/>
          <a:ln/>
        </p:spPr>
        <p:txBody>
          <a:bodyPr wrap="square" lIns="0" tIns="0" rIns="0" bIns="0" rtlCol="0" anchor="t"/>
          <a:lstStyle/>
          <a:p>
            <a:pPr>
              <a:lnSpc>
                <a:spcPts val="2500"/>
              </a:lnSpc>
            </a:pPr>
            <a:r>
              <a:rPr lang="es-ES" noProof="0" dirty="0">
                <a:solidFill>
                  <a:srgbClr val="15213F"/>
                </a:solidFill>
                <a:latin typeface="Roboto" pitchFamily="34" charset="0"/>
                <a:ea typeface="Roboto" pitchFamily="34" charset="-122"/>
                <a:cs typeface="Roboto" pitchFamily="34" charset="-120"/>
              </a:rPr>
              <a:t>No haber sido beneficiario(a) de beca otorgada por una entidad pública federal para cursar Maestría Sándwich o Maestría Completa, ya sea en este u en otro programa de Maestría realizado anteriormente.</a:t>
            </a:r>
            <a:endParaRPr lang="pt-BR" noProof="0" dirty="0"/>
          </a:p>
        </p:txBody>
      </p:sp>
      <p:sp>
        <p:nvSpPr>
          <p:cNvPr id="28" name="Text 14"/>
          <p:cNvSpPr/>
          <p:nvPr/>
        </p:nvSpPr>
        <p:spPr>
          <a:xfrm>
            <a:off x="793790" y="7183755"/>
            <a:ext cx="13042821" cy="317540"/>
          </a:xfrm>
          <a:prstGeom prst="rect">
            <a:avLst/>
          </a:prstGeom>
          <a:noFill/>
          <a:ln/>
        </p:spPr>
        <p:txBody>
          <a:bodyPr wrap="none" lIns="0" tIns="0" rIns="0" bIns="0" rtlCol="0" anchor="t"/>
          <a:lstStyle/>
          <a:p>
            <a:pPr marL="0" indent="0" algn="ctr">
              <a:lnSpc>
                <a:spcPts val="2500"/>
              </a:lnSpc>
              <a:buNone/>
            </a:pPr>
            <a:r>
              <a:rPr lang="es-ES" sz="1550" noProof="0" dirty="0">
                <a:solidFill>
                  <a:srgbClr val="15213F"/>
                </a:solidFill>
                <a:latin typeface="Roboto" pitchFamily="34" charset="0"/>
                <a:ea typeface="Roboto" pitchFamily="34" charset="-122"/>
                <a:cs typeface="Roboto" pitchFamily="34" charset="-120"/>
              </a:rPr>
              <a:t>Consulte la convocatoria completa para verificar todos los requisitos y los documentos específicos correspondientes a su modalidad.</a:t>
            </a:r>
            <a:endParaRPr lang="pt-BR" sz="1550" noProof="0" dirty="0"/>
          </a:p>
        </p:txBody>
      </p:sp>
      <p:pic>
        <p:nvPicPr>
          <p:cNvPr id="34" name="Image 1" descr="preencoded.png">
            <a:extLst>
              <a:ext uri="{FF2B5EF4-FFF2-40B4-BE49-F238E27FC236}">
                <a16:creationId xmlns:a16="http://schemas.microsoft.com/office/drawing/2014/main" id="{19C627DF-8D46-A1EF-6C39-928328835989}"/>
              </a:ext>
            </a:extLst>
          </p:cNvPr>
          <p:cNvPicPr>
            <a:picLocks noChangeAspect="1"/>
          </p:cNvPicPr>
          <p:nvPr/>
        </p:nvPicPr>
        <p:blipFill>
          <a:blip r:embed="rId8"/>
          <a:stretch>
            <a:fillRect/>
          </a:stretch>
        </p:blipFill>
        <p:spPr>
          <a:xfrm>
            <a:off x="3214746" y="3010079"/>
            <a:ext cx="256103" cy="320159"/>
          </a:xfrm>
          <a:prstGeom prst="rect">
            <a:avLst/>
          </a:prstGeom>
        </p:spPr>
      </p:pic>
      <p:pic>
        <p:nvPicPr>
          <p:cNvPr id="35" name="Image 2" descr="preencoded.png">
            <a:extLst>
              <a:ext uri="{FF2B5EF4-FFF2-40B4-BE49-F238E27FC236}">
                <a16:creationId xmlns:a16="http://schemas.microsoft.com/office/drawing/2014/main" id="{3F87649C-BEF2-F227-0CCC-E74B9849DBF3}"/>
              </a:ext>
            </a:extLst>
          </p:cNvPr>
          <p:cNvPicPr>
            <a:picLocks noChangeAspect="1"/>
          </p:cNvPicPr>
          <p:nvPr/>
        </p:nvPicPr>
        <p:blipFill>
          <a:blip r:embed="rId9"/>
          <a:stretch>
            <a:fillRect/>
          </a:stretch>
        </p:blipFill>
        <p:spPr>
          <a:xfrm>
            <a:off x="10424754" y="2959745"/>
            <a:ext cx="256103" cy="32015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93884" y="528995"/>
            <a:ext cx="9303901" cy="463987"/>
          </a:xfrm>
          <a:prstGeom prst="rect">
            <a:avLst/>
          </a:prstGeom>
          <a:noFill/>
          <a:ln/>
        </p:spPr>
        <p:txBody>
          <a:bodyPr wrap="none" lIns="0" tIns="0" rIns="0" bIns="0" rtlCol="0" anchor="t"/>
          <a:lstStyle/>
          <a:p>
            <a:pPr marL="0" indent="0" algn="l">
              <a:lnSpc>
                <a:spcPts val="3650"/>
              </a:lnSpc>
              <a:buNone/>
            </a:pPr>
            <a:r>
              <a:rPr lang="es-ES" sz="2900" noProof="0" dirty="0">
                <a:solidFill>
                  <a:srgbClr val="3257B8"/>
                </a:solidFill>
                <a:latin typeface="Roboto Slab" pitchFamily="34" charset="0"/>
                <a:ea typeface="Roboto Slab" pitchFamily="34" charset="-122"/>
                <a:cs typeface="Roboto Slab" pitchFamily="34" charset="-120"/>
              </a:rPr>
              <a:t>Documentación Completa para la Candidatura (Ítem 11.8)</a:t>
            </a:r>
            <a:endParaRPr lang="pt-BR" sz="2900" noProof="0" dirty="0"/>
          </a:p>
        </p:txBody>
      </p:sp>
      <p:sp>
        <p:nvSpPr>
          <p:cNvPr id="3" name="Text 1"/>
          <p:cNvSpPr/>
          <p:nvPr/>
        </p:nvSpPr>
        <p:spPr>
          <a:xfrm>
            <a:off x="609124" y="1055608"/>
            <a:ext cx="13442633" cy="237530"/>
          </a:xfrm>
          <a:prstGeom prst="rect">
            <a:avLst/>
          </a:prstGeom>
          <a:noFill/>
          <a:ln/>
        </p:spPr>
        <p:txBody>
          <a:bodyPr wrap="none" lIns="0" tIns="0" rIns="0" bIns="0" rtlCol="0" anchor="t"/>
          <a:lstStyle/>
          <a:p>
            <a:pPr marL="0" indent="0" algn="l">
              <a:lnSpc>
                <a:spcPts val="1850"/>
              </a:lnSpc>
              <a:buNone/>
            </a:pPr>
            <a:r>
              <a:rPr lang="es-ES" noProof="0" dirty="0">
                <a:solidFill>
                  <a:srgbClr val="15213F"/>
                </a:solidFill>
                <a:latin typeface="Roboto" pitchFamily="34" charset="0"/>
                <a:ea typeface="Roboto" pitchFamily="34" charset="-122"/>
                <a:cs typeface="Roboto" pitchFamily="34" charset="-120"/>
              </a:rPr>
              <a:t>Para asegurar su elegibilidad y éxito en la candidatura al PEC-PG, es fundamental presentar todos los documentos </a:t>
            </a:r>
          </a:p>
          <a:p>
            <a:pPr marL="0" indent="0" algn="l">
              <a:lnSpc>
                <a:spcPts val="1850"/>
              </a:lnSpc>
              <a:buNone/>
            </a:pPr>
            <a:r>
              <a:rPr lang="es-ES" noProof="0" dirty="0">
                <a:solidFill>
                  <a:srgbClr val="15213F"/>
                </a:solidFill>
                <a:latin typeface="Roboto" pitchFamily="34" charset="0"/>
                <a:ea typeface="Roboto" pitchFamily="34" charset="-122"/>
                <a:cs typeface="Roboto" pitchFamily="34" charset="-120"/>
              </a:rPr>
              <a:t>exigidos por la convocatoria, conforme al ítem 11.8. Revise cuidadosamente los siguientes ítems:</a:t>
            </a:r>
            <a:endParaRPr lang="pt-BR" noProof="0" dirty="0"/>
          </a:p>
        </p:txBody>
      </p:sp>
      <p:sp>
        <p:nvSpPr>
          <p:cNvPr id="4" name="Shape 2"/>
          <p:cNvSpPr/>
          <p:nvPr/>
        </p:nvSpPr>
        <p:spPr>
          <a:xfrm>
            <a:off x="422553" y="1694377"/>
            <a:ext cx="6818353" cy="3108727"/>
          </a:xfrm>
          <a:prstGeom prst="roundRect">
            <a:avLst>
              <a:gd name="adj" fmla="val 817"/>
            </a:avLst>
          </a:prstGeom>
          <a:solidFill>
            <a:srgbClr val="FBFCFE"/>
          </a:solidFill>
          <a:ln w="15240">
            <a:solidFill>
              <a:srgbClr val="CFD2D8"/>
            </a:solidFill>
            <a:prstDash val="solid"/>
          </a:ln>
        </p:spPr>
        <p:txBody>
          <a:bodyPr/>
          <a:lstStyle/>
          <a:p>
            <a:endParaRPr lang="pt-BR" noProof="0" dirty="0"/>
          </a:p>
        </p:txBody>
      </p:sp>
      <p:sp>
        <p:nvSpPr>
          <p:cNvPr id="5" name="Shape 3"/>
          <p:cNvSpPr/>
          <p:nvPr/>
        </p:nvSpPr>
        <p:spPr>
          <a:xfrm>
            <a:off x="453818" y="1672323"/>
            <a:ext cx="6787087" cy="507828"/>
          </a:xfrm>
          <a:prstGeom prst="roundRect">
            <a:avLst>
              <a:gd name="adj" fmla="val 894"/>
            </a:avLst>
          </a:prstGeom>
          <a:solidFill>
            <a:srgbClr val="E9ECF2"/>
          </a:solidFill>
          <a:ln/>
        </p:spPr>
        <p:txBody>
          <a:bodyPr/>
          <a:lstStyle/>
          <a:p>
            <a:endParaRPr lang="pt-BR" noProof="0" dirty="0"/>
          </a:p>
        </p:txBody>
      </p:sp>
      <p:pic>
        <p:nvPicPr>
          <p:cNvPr id="6" name="Image 0" descr="preencoded.png"/>
          <p:cNvPicPr>
            <a:picLocks noChangeAspect="1"/>
          </p:cNvPicPr>
          <p:nvPr/>
        </p:nvPicPr>
        <p:blipFill>
          <a:blip r:embed="rId3"/>
          <a:stretch>
            <a:fillRect/>
          </a:stretch>
        </p:blipFill>
        <p:spPr>
          <a:xfrm>
            <a:off x="3806071" y="1793081"/>
            <a:ext cx="222647" cy="278368"/>
          </a:xfrm>
          <a:prstGeom prst="rect">
            <a:avLst/>
          </a:prstGeom>
        </p:spPr>
      </p:pic>
      <p:sp>
        <p:nvSpPr>
          <p:cNvPr id="7" name="Text 4"/>
          <p:cNvSpPr/>
          <p:nvPr/>
        </p:nvSpPr>
        <p:spPr>
          <a:xfrm>
            <a:off x="757595" y="2303502"/>
            <a:ext cx="2658428" cy="231934"/>
          </a:xfrm>
          <a:prstGeom prst="rect">
            <a:avLst/>
          </a:prstGeom>
          <a:noFill/>
          <a:ln/>
        </p:spPr>
        <p:txBody>
          <a:bodyPr wrap="none" lIns="0" tIns="0" rIns="0" bIns="0" rtlCol="0" anchor="t"/>
          <a:lstStyle/>
          <a:p>
            <a:pPr marL="0" indent="0" algn="l">
              <a:lnSpc>
                <a:spcPts val="1800"/>
              </a:lnSpc>
              <a:buNone/>
            </a:pPr>
            <a:r>
              <a:rPr lang="pt-BR" sz="2000" noProof="0" dirty="0" err="1">
                <a:solidFill>
                  <a:srgbClr val="15213F"/>
                </a:solidFill>
                <a:latin typeface="Roboto Slab" pitchFamily="34" charset="0"/>
                <a:ea typeface="Roboto Slab" pitchFamily="34" charset="-122"/>
                <a:cs typeface="Roboto Slab" pitchFamily="34" charset="-120"/>
              </a:rPr>
              <a:t>Identificación</a:t>
            </a:r>
            <a:r>
              <a:rPr lang="pt-BR" sz="2000" noProof="0" dirty="0">
                <a:solidFill>
                  <a:srgbClr val="15213F"/>
                </a:solidFill>
                <a:latin typeface="Roboto Slab" pitchFamily="34" charset="0"/>
                <a:ea typeface="Roboto Slab" pitchFamily="34" charset="-122"/>
                <a:cs typeface="Roboto Slab" pitchFamily="34" charset="-120"/>
              </a:rPr>
              <a:t> y </a:t>
            </a:r>
            <a:r>
              <a:rPr lang="pt-BR" sz="2000" noProof="0" dirty="0" err="1">
                <a:solidFill>
                  <a:srgbClr val="15213F"/>
                </a:solidFill>
                <a:latin typeface="Roboto Slab" pitchFamily="34" charset="0"/>
                <a:ea typeface="Roboto Slab" pitchFamily="34" charset="-122"/>
                <a:cs typeface="Roboto Slab" pitchFamily="34" charset="-120"/>
              </a:rPr>
              <a:t>Datos</a:t>
            </a:r>
            <a:r>
              <a:rPr lang="pt-BR" sz="2000" noProof="0" dirty="0">
                <a:solidFill>
                  <a:srgbClr val="15213F"/>
                </a:solidFill>
                <a:latin typeface="Roboto Slab" pitchFamily="34" charset="0"/>
                <a:ea typeface="Roboto Slab" pitchFamily="34" charset="-122"/>
                <a:cs typeface="Roboto Slab" pitchFamily="34" charset="-120"/>
              </a:rPr>
              <a:t> </a:t>
            </a:r>
            <a:r>
              <a:rPr lang="pt-BR" sz="2000" noProof="0" dirty="0" err="1">
                <a:solidFill>
                  <a:srgbClr val="15213F"/>
                </a:solidFill>
                <a:latin typeface="Roboto Slab" pitchFamily="34" charset="0"/>
                <a:ea typeface="Roboto Slab" pitchFamily="34" charset="-122"/>
                <a:cs typeface="Roboto Slab" pitchFamily="34" charset="-120"/>
              </a:rPr>
              <a:t>Personales</a:t>
            </a:r>
            <a:endParaRPr lang="pt-BR" sz="2000" noProof="0" dirty="0"/>
          </a:p>
        </p:txBody>
      </p:sp>
      <p:sp>
        <p:nvSpPr>
          <p:cNvPr id="9" name="Text 6"/>
          <p:cNvSpPr/>
          <p:nvPr/>
        </p:nvSpPr>
        <p:spPr>
          <a:xfrm>
            <a:off x="757595" y="2823091"/>
            <a:ext cx="6319599" cy="237530"/>
          </a:xfrm>
          <a:prstGeom prst="rect">
            <a:avLst/>
          </a:prstGeom>
          <a:noFill/>
          <a:ln/>
        </p:spPr>
        <p:txBody>
          <a:bodyPr wrap="none" lIns="0" tIns="0" rIns="0" bIns="0" rtlCol="0" anchor="t"/>
          <a:lstStyle/>
          <a:p>
            <a:pPr algn="l">
              <a:lnSpc>
                <a:spcPts val="1850"/>
              </a:lnSpc>
              <a:buSzPct val="100000"/>
            </a:pPr>
            <a:r>
              <a:rPr lang="es-ES" sz="1600" noProof="0" dirty="0">
                <a:solidFill>
                  <a:srgbClr val="15213F"/>
                </a:solidFill>
                <a:latin typeface="Roboto" pitchFamily="34" charset="0"/>
                <a:ea typeface="Roboto" pitchFamily="34" charset="-122"/>
                <a:cs typeface="Roboto" pitchFamily="34" charset="-120"/>
              </a:rPr>
              <a:t>Copia simple del pasaporte (páginas de identificación y visa).</a:t>
            </a:r>
            <a:endParaRPr lang="pt-BR" sz="1600" noProof="0" dirty="0"/>
          </a:p>
        </p:txBody>
      </p:sp>
      <p:sp>
        <p:nvSpPr>
          <p:cNvPr id="11" name="Text 8"/>
          <p:cNvSpPr/>
          <p:nvPr/>
        </p:nvSpPr>
        <p:spPr>
          <a:xfrm>
            <a:off x="757595" y="3084911"/>
            <a:ext cx="6319599" cy="237530"/>
          </a:xfrm>
          <a:prstGeom prst="rect">
            <a:avLst/>
          </a:prstGeom>
          <a:noFill/>
          <a:ln/>
        </p:spPr>
        <p:txBody>
          <a:bodyPr wrap="none" lIns="0" tIns="0" rIns="0" bIns="0" rtlCol="0" anchor="t"/>
          <a:lstStyle/>
          <a:p>
            <a:pPr algn="l">
              <a:lnSpc>
                <a:spcPts val="1850"/>
              </a:lnSpc>
              <a:buSzPct val="100000"/>
            </a:pPr>
            <a:r>
              <a:rPr lang="es-ES" sz="1600" noProof="0" dirty="0">
                <a:solidFill>
                  <a:srgbClr val="15213F"/>
                </a:solidFill>
                <a:latin typeface="Roboto" pitchFamily="34" charset="0"/>
                <a:ea typeface="Roboto" pitchFamily="34" charset="-122"/>
                <a:cs typeface="Roboto" pitchFamily="34" charset="-120"/>
              </a:rPr>
              <a:t>Declaración de no poseer nacionalidad brasileña.</a:t>
            </a:r>
            <a:endParaRPr lang="pt-BR" sz="1600" noProof="0" dirty="0"/>
          </a:p>
        </p:txBody>
      </p:sp>
      <p:sp>
        <p:nvSpPr>
          <p:cNvPr id="12" name="Text 9"/>
          <p:cNvSpPr/>
          <p:nvPr/>
        </p:nvSpPr>
        <p:spPr>
          <a:xfrm>
            <a:off x="757595" y="3374351"/>
            <a:ext cx="6319599" cy="237530"/>
          </a:xfrm>
          <a:prstGeom prst="rect">
            <a:avLst/>
          </a:prstGeom>
          <a:noFill/>
          <a:ln/>
        </p:spPr>
        <p:txBody>
          <a:bodyPr wrap="none" lIns="0" tIns="0" rIns="0" bIns="0" rtlCol="0" anchor="t"/>
          <a:lstStyle/>
          <a:p>
            <a:pPr algn="l">
              <a:lnSpc>
                <a:spcPts val="1850"/>
              </a:lnSpc>
              <a:buSzPct val="100000"/>
            </a:pPr>
            <a:r>
              <a:rPr lang="es-ES" sz="1600" noProof="0" dirty="0">
                <a:solidFill>
                  <a:srgbClr val="15213F"/>
                </a:solidFill>
                <a:latin typeface="Roboto" pitchFamily="34" charset="0"/>
                <a:ea typeface="Roboto" pitchFamily="34" charset="-122"/>
                <a:cs typeface="Roboto" pitchFamily="34" charset="-120"/>
              </a:rPr>
              <a:t>Comprobante de residencia en el extranjero.</a:t>
            </a:r>
            <a:endParaRPr lang="pt-BR" sz="1600" noProof="0" dirty="0"/>
          </a:p>
        </p:txBody>
      </p:sp>
      <p:sp>
        <p:nvSpPr>
          <p:cNvPr id="13" name="Shape 10"/>
          <p:cNvSpPr/>
          <p:nvPr/>
        </p:nvSpPr>
        <p:spPr>
          <a:xfrm>
            <a:off x="7233639" y="1694377"/>
            <a:ext cx="7206261" cy="3019977"/>
          </a:xfrm>
          <a:prstGeom prst="roundRect">
            <a:avLst>
              <a:gd name="adj" fmla="val 817"/>
            </a:avLst>
          </a:prstGeom>
          <a:solidFill>
            <a:srgbClr val="FBFCFE"/>
          </a:solidFill>
          <a:ln w="15240">
            <a:solidFill>
              <a:srgbClr val="CFD2D8"/>
            </a:solidFill>
            <a:prstDash val="solid"/>
          </a:ln>
        </p:spPr>
        <p:txBody>
          <a:bodyPr/>
          <a:lstStyle/>
          <a:p>
            <a:endParaRPr lang="pt-BR" noProof="0" dirty="0"/>
          </a:p>
        </p:txBody>
      </p:sp>
      <p:sp>
        <p:nvSpPr>
          <p:cNvPr id="14" name="Shape 11"/>
          <p:cNvSpPr/>
          <p:nvPr/>
        </p:nvSpPr>
        <p:spPr>
          <a:xfrm>
            <a:off x="7249593" y="1709618"/>
            <a:ext cx="7190307" cy="493330"/>
          </a:xfrm>
          <a:prstGeom prst="roundRect">
            <a:avLst>
              <a:gd name="adj" fmla="val 894"/>
            </a:avLst>
          </a:prstGeom>
          <a:solidFill>
            <a:srgbClr val="E9ECF2"/>
          </a:solidFill>
          <a:ln/>
        </p:spPr>
        <p:txBody>
          <a:bodyPr/>
          <a:lstStyle/>
          <a:p>
            <a:endParaRPr lang="pt-BR" noProof="0" dirty="0"/>
          </a:p>
        </p:txBody>
      </p:sp>
      <p:pic>
        <p:nvPicPr>
          <p:cNvPr id="15" name="Image 1" descr="preencoded.png"/>
          <p:cNvPicPr>
            <a:picLocks noChangeAspect="1"/>
          </p:cNvPicPr>
          <p:nvPr/>
        </p:nvPicPr>
        <p:blipFill>
          <a:blip r:embed="rId4"/>
          <a:stretch>
            <a:fillRect/>
          </a:stretch>
        </p:blipFill>
        <p:spPr>
          <a:xfrm>
            <a:off x="10601563" y="1793081"/>
            <a:ext cx="222647" cy="278368"/>
          </a:xfrm>
          <a:prstGeom prst="rect">
            <a:avLst/>
          </a:prstGeom>
        </p:spPr>
      </p:pic>
      <p:sp>
        <p:nvSpPr>
          <p:cNvPr id="16" name="Text 12"/>
          <p:cNvSpPr/>
          <p:nvPr/>
        </p:nvSpPr>
        <p:spPr>
          <a:xfrm>
            <a:off x="7553087" y="2303502"/>
            <a:ext cx="2883456" cy="231934"/>
          </a:xfrm>
          <a:prstGeom prst="rect">
            <a:avLst/>
          </a:prstGeom>
          <a:noFill/>
          <a:ln/>
        </p:spPr>
        <p:txBody>
          <a:bodyPr wrap="none" lIns="0" tIns="0" rIns="0" bIns="0" rtlCol="0" anchor="t"/>
          <a:lstStyle/>
          <a:p>
            <a:pPr marL="0" indent="0" algn="l">
              <a:lnSpc>
                <a:spcPts val="1800"/>
              </a:lnSpc>
              <a:buNone/>
            </a:pPr>
            <a:r>
              <a:rPr lang="pt-BR" sz="2000" noProof="0" dirty="0">
                <a:solidFill>
                  <a:srgbClr val="15213F"/>
                </a:solidFill>
                <a:latin typeface="Roboto Slab" pitchFamily="34" charset="0"/>
                <a:ea typeface="Roboto Slab" pitchFamily="34" charset="-122"/>
                <a:cs typeface="Roboto Slab" pitchFamily="34" charset="-120"/>
              </a:rPr>
              <a:t>Historial Académico y </a:t>
            </a:r>
            <a:r>
              <a:rPr lang="pt-BR" sz="2000" noProof="0" dirty="0" err="1">
                <a:solidFill>
                  <a:srgbClr val="15213F"/>
                </a:solidFill>
                <a:latin typeface="Roboto Slab" pitchFamily="34" charset="0"/>
                <a:ea typeface="Roboto Slab" pitchFamily="34" charset="-122"/>
                <a:cs typeface="Roboto Slab" pitchFamily="34" charset="-120"/>
              </a:rPr>
              <a:t>Formación</a:t>
            </a:r>
            <a:endParaRPr lang="pt-BR" sz="2000" noProof="0" dirty="0"/>
          </a:p>
        </p:txBody>
      </p:sp>
      <p:sp>
        <p:nvSpPr>
          <p:cNvPr id="17" name="Text 13"/>
          <p:cNvSpPr/>
          <p:nvPr/>
        </p:nvSpPr>
        <p:spPr>
          <a:xfrm>
            <a:off x="7553087" y="2624495"/>
            <a:ext cx="6319718" cy="237530"/>
          </a:xfrm>
          <a:prstGeom prst="rect">
            <a:avLst/>
          </a:prstGeom>
          <a:noFill/>
          <a:ln/>
        </p:spPr>
        <p:txBody>
          <a:bodyPr wrap="none" lIns="0" tIns="0" rIns="0" bIns="0" rtlCol="0" anchor="t"/>
          <a:lstStyle/>
          <a:p>
            <a:pPr algn="l">
              <a:buSzPct val="100000"/>
            </a:pPr>
            <a:r>
              <a:rPr lang="es-ES" sz="1600" noProof="0" dirty="0">
                <a:solidFill>
                  <a:srgbClr val="15213F"/>
                </a:solidFill>
                <a:latin typeface="Roboto" pitchFamily="34" charset="0"/>
                <a:ea typeface="Roboto" pitchFamily="34" charset="-122"/>
                <a:cs typeface="Roboto" pitchFamily="34" charset="-120"/>
              </a:rPr>
              <a:t>Diploma de grado (copia simple y traducción jurada, si no está en</a:t>
            </a:r>
          </a:p>
          <a:p>
            <a:pPr algn="l">
              <a:buSzPct val="100000"/>
            </a:pPr>
            <a:r>
              <a:rPr lang="es-ES" sz="1600" noProof="0" dirty="0">
                <a:solidFill>
                  <a:srgbClr val="15213F"/>
                </a:solidFill>
                <a:latin typeface="Roboto" pitchFamily="34" charset="0"/>
                <a:ea typeface="Roboto" pitchFamily="34" charset="-122"/>
                <a:cs typeface="Roboto" pitchFamily="34" charset="-120"/>
              </a:rPr>
              <a:t>portugués).</a:t>
            </a:r>
            <a:endParaRPr lang="pt-BR" sz="1600" noProof="0" dirty="0"/>
          </a:p>
        </p:txBody>
      </p:sp>
      <p:sp>
        <p:nvSpPr>
          <p:cNvPr id="18" name="Text 14"/>
          <p:cNvSpPr/>
          <p:nvPr/>
        </p:nvSpPr>
        <p:spPr>
          <a:xfrm>
            <a:off x="7553027" y="3170696"/>
            <a:ext cx="6319718" cy="475059"/>
          </a:xfrm>
          <a:prstGeom prst="rect">
            <a:avLst/>
          </a:prstGeom>
          <a:noFill/>
          <a:ln/>
        </p:spPr>
        <p:txBody>
          <a:bodyPr wrap="square" lIns="0" tIns="0" rIns="0" bIns="0" rtlCol="0" anchor="t"/>
          <a:lstStyle/>
          <a:p>
            <a:pPr algn="l">
              <a:buSzPct val="100000"/>
            </a:pPr>
            <a:r>
              <a:rPr lang="es-ES" sz="1600" noProof="0" dirty="0">
                <a:solidFill>
                  <a:srgbClr val="15213F"/>
                </a:solidFill>
                <a:latin typeface="Roboto" pitchFamily="34" charset="0"/>
                <a:ea typeface="Roboto" pitchFamily="34" charset="-122"/>
                <a:cs typeface="Roboto" pitchFamily="34" charset="-120"/>
              </a:rPr>
              <a:t>Historial académico del grado (copia simple y traducción jurada, si no está en portugués).</a:t>
            </a:r>
            <a:endParaRPr lang="pt-BR" sz="1600" noProof="0" dirty="0"/>
          </a:p>
        </p:txBody>
      </p:sp>
      <p:sp>
        <p:nvSpPr>
          <p:cNvPr id="19" name="Text 15"/>
          <p:cNvSpPr/>
          <p:nvPr/>
        </p:nvSpPr>
        <p:spPr>
          <a:xfrm>
            <a:off x="7553087" y="3664883"/>
            <a:ext cx="6319718" cy="237530"/>
          </a:xfrm>
          <a:prstGeom prst="rect">
            <a:avLst/>
          </a:prstGeom>
          <a:noFill/>
          <a:ln/>
        </p:spPr>
        <p:txBody>
          <a:bodyPr wrap="none" lIns="0" tIns="0" rIns="0" bIns="0" rtlCol="0" anchor="t"/>
          <a:lstStyle/>
          <a:p>
            <a:pPr algn="l">
              <a:lnSpc>
                <a:spcPts val="1850"/>
              </a:lnSpc>
              <a:buSzPct val="100000"/>
            </a:pPr>
            <a:r>
              <a:rPr lang="pt-BR" sz="1600" noProof="0" dirty="0" err="1">
                <a:solidFill>
                  <a:srgbClr val="15213F"/>
                </a:solidFill>
                <a:latin typeface="Roboto" pitchFamily="34" charset="0"/>
                <a:ea typeface="Roboto" pitchFamily="34" charset="-122"/>
                <a:cs typeface="Roboto" pitchFamily="34" charset="-120"/>
              </a:rPr>
              <a:t>Currículum</a:t>
            </a:r>
            <a:r>
              <a:rPr lang="pt-BR" sz="1600" noProof="0" dirty="0">
                <a:solidFill>
                  <a:srgbClr val="15213F"/>
                </a:solidFill>
                <a:latin typeface="Roboto" pitchFamily="34" charset="0"/>
                <a:ea typeface="Roboto" pitchFamily="34" charset="-122"/>
                <a:cs typeface="Roboto" pitchFamily="34" charset="-120"/>
              </a:rPr>
              <a:t> Lattes </a:t>
            </a:r>
            <a:r>
              <a:rPr lang="pt-BR" sz="1600" noProof="0" dirty="0" err="1">
                <a:solidFill>
                  <a:srgbClr val="15213F"/>
                </a:solidFill>
                <a:latin typeface="Roboto" pitchFamily="34" charset="0"/>
                <a:ea typeface="Roboto" pitchFamily="34" charset="-122"/>
                <a:cs typeface="Roboto" pitchFamily="34" charset="-120"/>
              </a:rPr>
              <a:t>actualizado</a:t>
            </a:r>
            <a:r>
              <a:rPr lang="pt-BR" sz="1600" dirty="0">
                <a:solidFill>
                  <a:srgbClr val="15213F"/>
                </a:solidFill>
                <a:latin typeface="Roboto" pitchFamily="34" charset="0"/>
                <a:ea typeface="Roboto" pitchFamily="34" charset="-122"/>
                <a:cs typeface="Roboto" pitchFamily="34" charset="-120"/>
              </a:rPr>
              <a:t> </a:t>
            </a:r>
            <a:r>
              <a:rPr lang="pt-BR" sz="1600" noProof="0" dirty="0">
                <a:solidFill>
                  <a:srgbClr val="15213F"/>
                </a:solidFill>
                <a:latin typeface="Roboto" pitchFamily="34" charset="0"/>
                <a:ea typeface="Roboto" pitchFamily="34" charset="-122"/>
                <a:cs typeface="Roboto" pitchFamily="34" charset="-120"/>
              </a:rPr>
              <a:t>(</a:t>
            </a:r>
            <a:r>
              <a:rPr lang="pt-BR" sz="1600" u="sng" noProof="0" dirty="0">
                <a:solidFill>
                  <a:srgbClr val="3257B8"/>
                </a:solidFill>
                <a:latin typeface="Roboto" pitchFamily="34" charset="0"/>
                <a:ea typeface="Roboto" pitchFamily="34" charset="-122"/>
                <a:cs typeface="Roboto" pitchFamily="34" charset="-120"/>
              </a:rPr>
              <a:t>Enlace de registro</a:t>
            </a:r>
            <a:r>
              <a:rPr lang="pt-BR" sz="1600" noProof="0" dirty="0">
                <a:solidFill>
                  <a:srgbClr val="15213F"/>
                </a:solidFill>
                <a:latin typeface="Roboto" pitchFamily="34" charset="0"/>
                <a:ea typeface="Roboto" pitchFamily="34" charset="-122"/>
                <a:cs typeface="Roboto" pitchFamily="34" charset="-120"/>
              </a:rPr>
              <a:t>).</a:t>
            </a:r>
            <a:endParaRPr lang="pt-BR" sz="1600" noProof="0" dirty="0"/>
          </a:p>
        </p:txBody>
      </p:sp>
      <p:sp>
        <p:nvSpPr>
          <p:cNvPr id="20" name="Text 16"/>
          <p:cNvSpPr/>
          <p:nvPr/>
        </p:nvSpPr>
        <p:spPr>
          <a:xfrm>
            <a:off x="7553087" y="3954324"/>
            <a:ext cx="6319718"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Identificador ORCID (</a:t>
            </a:r>
            <a:r>
              <a:rPr lang="pt-BR" sz="1600" u="sng" noProof="0" dirty="0">
                <a:solidFill>
                  <a:srgbClr val="3257B8"/>
                </a:solidFill>
                <a:latin typeface="Roboto" pitchFamily="34" charset="0"/>
                <a:ea typeface="Roboto" pitchFamily="34" charset="-122"/>
                <a:cs typeface="Roboto" pitchFamily="34" charset="-120"/>
              </a:rPr>
              <a:t>Enlace de registro</a:t>
            </a:r>
            <a:r>
              <a:rPr lang="pt-BR" sz="1600" noProof="0" dirty="0">
                <a:solidFill>
                  <a:srgbClr val="15213F"/>
                </a:solidFill>
                <a:latin typeface="Roboto" pitchFamily="34" charset="0"/>
                <a:ea typeface="Roboto" pitchFamily="34" charset="-122"/>
                <a:cs typeface="Roboto" pitchFamily="34" charset="-120"/>
              </a:rPr>
              <a:t>).</a:t>
            </a:r>
            <a:endParaRPr lang="pt-BR" sz="1600" noProof="0" dirty="0"/>
          </a:p>
        </p:txBody>
      </p:sp>
      <p:sp>
        <p:nvSpPr>
          <p:cNvPr id="21" name="Text 17"/>
          <p:cNvSpPr/>
          <p:nvPr/>
        </p:nvSpPr>
        <p:spPr>
          <a:xfrm>
            <a:off x="7553087" y="4288589"/>
            <a:ext cx="6319718" cy="237530"/>
          </a:xfrm>
          <a:prstGeom prst="rect">
            <a:avLst/>
          </a:prstGeom>
          <a:noFill/>
          <a:ln/>
        </p:spPr>
        <p:txBody>
          <a:bodyPr wrap="none" lIns="0" tIns="0" rIns="0" bIns="0" rtlCol="0" anchor="t"/>
          <a:lstStyle/>
          <a:p>
            <a:pPr algn="l">
              <a:lnSpc>
                <a:spcPts val="1850"/>
              </a:lnSpc>
              <a:buSzPct val="100000"/>
            </a:pPr>
            <a:r>
              <a:rPr lang="es-ES" sz="1600" noProof="0" dirty="0">
                <a:solidFill>
                  <a:srgbClr val="15213F"/>
                </a:solidFill>
                <a:latin typeface="Roboto" pitchFamily="34" charset="0"/>
                <a:ea typeface="Roboto" pitchFamily="34" charset="-122"/>
                <a:cs typeface="Roboto" pitchFamily="34" charset="-120"/>
              </a:rPr>
              <a:t>Declaración de conclusión de curso equivalente a la graduación brasileña.</a:t>
            </a:r>
            <a:endParaRPr lang="pt-BR" sz="1600" noProof="0" dirty="0"/>
          </a:p>
        </p:txBody>
      </p:sp>
      <p:sp>
        <p:nvSpPr>
          <p:cNvPr id="22" name="Shape 18"/>
          <p:cNvSpPr/>
          <p:nvPr/>
        </p:nvSpPr>
        <p:spPr>
          <a:xfrm>
            <a:off x="453818" y="4686302"/>
            <a:ext cx="6802755" cy="2756895"/>
          </a:xfrm>
          <a:prstGeom prst="roundRect">
            <a:avLst>
              <a:gd name="adj" fmla="val 895"/>
            </a:avLst>
          </a:prstGeom>
          <a:solidFill>
            <a:srgbClr val="FBFCFE"/>
          </a:solidFill>
          <a:ln w="15240">
            <a:solidFill>
              <a:srgbClr val="CFD2D8"/>
            </a:solidFill>
            <a:prstDash val="solid"/>
          </a:ln>
        </p:spPr>
        <p:txBody>
          <a:bodyPr/>
          <a:lstStyle/>
          <a:p>
            <a:endParaRPr lang="pt-BR" sz="1600" noProof="0" dirty="0"/>
          </a:p>
        </p:txBody>
      </p:sp>
      <p:sp>
        <p:nvSpPr>
          <p:cNvPr id="23" name="Shape 19"/>
          <p:cNvSpPr/>
          <p:nvPr/>
        </p:nvSpPr>
        <p:spPr>
          <a:xfrm>
            <a:off x="454104" y="4584740"/>
            <a:ext cx="6771561" cy="493330"/>
          </a:xfrm>
          <a:prstGeom prst="roundRect">
            <a:avLst>
              <a:gd name="adj" fmla="val 894"/>
            </a:avLst>
          </a:prstGeom>
          <a:solidFill>
            <a:srgbClr val="E9ECF2"/>
          </a:solidFill>
          <a:ln/>
        </p:spPr>
        <p:txBody>
          <a:bodyPr/>
          <a:lstStyle/>
          <a:p>
            <a:endParaRPr lang="pt-BR" noProof="0" dirty="0"/>
          </a:p>
        </p:txBody>
      </p:sp>
      <p:pic>
        <p:nvPicPr>
          <p:cNvPr id="24" name="Image 2" descr="preencoded.png"/>
          <p:cNvPicPr>
            <a:picLocks noChangeAspect="1"/>
          </p:cNvPicPr>
          <p:nvPr/>
        </p:nvPicPr>
        <p:blipFill>
          <a:blip r:embed="rId5"/>
          <a:stretch>
            <a:fillRect/>
          </a:stretch>
        </p:blipFill>
        <p:spPr>
          <a:xfrm>
            <a:off x="3806071" y="4668203"/>
            <a:ext cx="222647" cy="278368"/>
          </a:xfrm>
          <a:prstGeom prst="rect">
            <a:avLst/>
          </a:prstGeom>
        </p:spPr>
      </p:pic>
      <p:sp>
        <p:nvSpPr>
          <p:cNvPr id="25" name="Text 20"/>
          <p:cNvSpPr/>
          <p:nvPr/>
        </p:nvSpPr>
        <p:spPr>
          <a:xfrm>
            <a:off x="757595" y="5178623"/>
            <a:ext cx="2407801" cy="231934"/>
          </a:xfrm>
          <a:prstGeom prst="rect">
            <a:avLst/>
          </a:prstGeom>
          <a:noFill/>
          <a:ln/>
        </p:spPr>
        <p:txBody>
          <a:bodyPr wrap="none" lIns="0" tIns="0" rIns="0" bIns="0" rtlCol="0" anchor="t"/>
          <a:lstStyle/>
          <a:p>
            <a:pPr marL="0" indent="0" algn="l">
              <a:lnSpc>
                <a:spcPts val="1800"/>
              </a:lnSpc>
              <a:buNone/>
            </a:pPr>
            <a:r>
              <a:rPr lang="es-ES" sz="2000" noProof="0" dirty="0">
                <a:solidFill>
                  <a:srgbClr val="15213F"/>
                </a:solidFill>
                <a:latin typeface="Roboto Slab" pitchFamily="34" charset="0"/>
                <a:ea typeface="Roboto Slab" pitchFamily="34" charset="-122"/>
                <a:cs typeface="Roboto Slab" pitchFamily="34" charset="-120"/>
              </a:rPr>
              <a:t>Propuesta de Estudio y Aceptación</a:t>
            </a:r>
            <a:endParaRPr lang="pt-BR" sz="2000" noProof="0" dirty="0"/>
          </a:p>
        </p:txBody>
      </p:sp>
      <p:sp>
        <p:nvSpPr>
          <p:cNvPr id="27" name="Text 22"/>
          <p:cNvSpPr/>
          <p:nvPr/>
        </p:nvSpPr>
        <p:spPr>
          <a:xfrm>
            <a:off x="757595" y="5833881"/>
            <a:ext cx="6319599" cy="237530"/>
          </a:xfrm>
          <a:prstGeom prst="rect">
            <a:avLst/>
          </a:prstGeom>
          <a:noFill/>
          <a:ln/>
        </p:spPr>
        <p:txBody>
          <a:bodyPr wrap="none" lIns="0" tIns="0" rIns="0" bIns="0" rtlCol="0" anchor="t"/>
          <a:lstStyle/>
          <a:p>
            <a:pPr algn="l">
              <a:lnSpc>
                <a:spcPts val="1850"/>
              </a:lnSpc>
              <a:buSzPct val="100000"/>
            </a:pPr>
            <a:r>
              <a:rPr lang="es-ES" sz="1600" noProof="0" dirty="0">
                <a:solidFill>
                  <a:srgbClr val="15213F"/>
                </a:solidFill>
                <a:latin typeface="Roboto" pitchFamily="34" charset="0"/>
                <a:ea typeface="Roboto" pitchFamily="34" charset="-122"/>
                <a:cs typeface="Roboto" pitchFamily="34" charset="-120"/>
              </a:rPr>
              <a:t>Proyecto de investigación, conforme al Anexo II de la convocatoria.</a:t>
            </a:r>
            <a:endParaRPr lang="pt-BR" sz="1600" noProof="0" dirty="0"/>
          </a:p>
        </p:txBody>
      </p:sp>
      <p:sp>
        <p:nvSpPr>
          <p:cNvPr id="28" name="Text 23"/>
          <p:cNvSpPr/>
          <p:nvPr/>
        </p:nvSpPr>
        <p:spPr>
          <a:xfrm>
            <a:off x="757595" y="6123322"/>
            <a:ext cx="6319599"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Memorial, conforme al Anexo III de </a:t>
            </a:r>
            <a:r>
              <a:rPr lang="pt-BR" sz="1600" noProof="0" dirty="0" err="1">
                <a:solidFill>
                  <a:srgbClr val="15213F"/>
                </a:solidFill>
                <a:latin typeface="Roboto" pitchFamily="34" charset="0"/>
                <a:ea typeface="Roboto" pitchFamily="34" charset="-122"/>
                <a:cs typeface="Roboto" pitchFamily="34" charset="-120"/>
              </a:rPr>
              <a:t>la</a:t>
            </a:r>
            <a:r>
              <a:rPr lang="pt-BR" sz="1600" noProof="0" dirty="0">
                <a:solidFill>
                  <a:srgbClr val="15213F"/>
                </a:solidFill>
                <a:latin typeface="Roboto" pitchFamily="34" charset="0"/>
                <a:ea typeface="Roboto" pitchFamily="34" charset="-122"/>
                <a:cs typeface="Roboto" pitchFamily="34" charset="-120"/>
              </a:rPr>
              <a:t> convocatória.</a:t>
            </a:r>
            <a:endParaRPr lang="pt-BR" sz="1600" noProof="0" dirty="0"/>
          </a:p>
        </p:txBody>
      </p:sp>
      <p:sp>
        <p:nvSpPr>
          <p:cNvPr id="29" name="Text 24"/>
          <p:cNvSpPr/>
          <p:nvPr/>
        </p:nvSpPr>
        <p:spPr>
          <a:xfrm>
            <a:off x="757595" y="6412763"/>
            <a:ext cx="6319599" cy="237530"/>
          </a:xfrm>
          <a:prstGeom prst="rect">
            <a:avLst/>
          </a:prstGeom>
          <a:noFill/>
          <a:ln/>
        </p:spPr>
        <p:txBody>
          <a:bodyPr wrap="none" lIns="0" tIns="0" rIns="0" bIns="0" rtlCol="0" anchor="t"/>
          <a:lstStyle/>
          <a:p>
            <a:pPr algn="l">
              <a:lnSpc>
                <a:spcPts val="1850"/>
              </a:lnSpc>
              <a:buSzPct val="100000"/>
            </a:pPr>
            <a:r>
              <a:rPr lang="es-ES" sz="1600" noProof="0" dirty="0">
                <a:solidFill>
                  <a:srgbClr val="15213F"/>
                </a:solidFill>
                <a:latin typeface="Roboto" pitchFamily="34" charset="0"/>
                <a:ea typeface="Roboto" pitchFamily="34" charset="-122"/>
                <a:cs typeface="Roboto" pitchFamily="34" charset="-120"/>
              </a:rPr>
              <a:t>Diplomas y historial, que varían según la modalidad.</a:t>
            </a:r>
          </a:p>
          <a:p>
            <a:pPr algn="l">
              <a:lnSpc>
                <a:spcPts val="1850"/>
              </a:lnSpc>
              <a:buSzPct val="100000"/>
            </a:pPr>
            <a:r>
              <a:rPr lang="es-ES" sz="1600" noProof="0" dirty="0">
                <a:solidFill>
                  <a:srgbClr val="15213F"/>
                </a:solidFill>
                <a:latin typeface="Roboto" pitchFamily="34" charset="0"/>
                <a:ea typeface="Roboto" pitchFamily="34" charset="-122"/>
                <a:cs typeface="Roboto" pitchFamily="34" charset="-120"/>
              </a:rPr>
              <a:t>Verificar en los ítems 11.8.1, 11.8.2 y 11.8.3 de la convocatoria.</a:t>
            </a:r>
            <a:endParaRPr lang="pt-BR" sz="1600" noProof="0" dirty="0"/>
          </a:p>
        </p:txBody>
      </p:sp>
      <p:sp>
        <p:nvSpPr>
          <p:cNvPr id="30" name="Shape 25"/>
          <p:cNvSpPr/>
          <p:nvPr/>
        </p:nvSpPr>
        <p:spPr>
          <a:xfrm>
            <a:off x="7233639" y="4569500"/>
            <a:ext cx="7206261" cy="2756895"/>
          </a:xfrm>
          <a:prstGeom prst="roundRect">
            <a:avLst>
              <a:gd name="adj" fmla="val 895"/>
            </a:avLst>
          </a:prstGeom>
          <a:solidFill>
            <a:srgbClr val="FBFCFE"/>
          </a:solidFill>
          <a:ln w="15240">
            <a:solidFill>
              <a:srgbClr val="CFD2D8"/>
            </a:solidFill>
            <a:prstDash val="solid"/>
          </a:ln>
        </p:spPr>
        <p:txBody>
          <a:bodyPr/>
          <a:lstStyle/>
          <a:p>
            <a:endParaRPr lang="pt-BR" sz="1600" noProof="0" dirty="0"/>
          </a:p>
        </p:txBody>
      </p:sp>
      <p:sp>
        <p:nvSpPr>
          <p:cNvPr id="31" name="Shape 26"/>
          <p:cNvSpPr/>
          <p:nvPr/>
        </p:nvSpPr>
        <p:spPr>
          <a:xfrm>
            <a:off x="7249593" y="4584740"/>
            <a:ext cx="7190307" cy="493330"/>
          </a:xfrm>
          <a:prstGeom prst="roundRect">
            <a:avLst>
              <a:gd name="adj" fmla="val 894"/>
            </a:avLst>
          </a:prstGeom>
          <a:solidFill>
            <a:srgbClr val="E9ECF2"/>
          </a:solidFill>
          <a:ln/>
        </p:spPr>
        <p:txBody>
          <a:bodyPr/>
          <a:lstStyle/>
          <a:p>
            <a:endParaRPr lang="pt-BR" noProof="0" dirty="0"/>
          </a:p>
        </p:txBody>
      </p:sp>
      <p:pic>
        <p:nvPicPr>
          <p:cNvPr id="32" name="Image 3" descr="preencoded.png"/>
          <p:cNvPicPr>
            <a:picLocks noChangeAspect="1"/>
          </p:cNvPicPr>
          <p:nvPr/>
        </p:nvPicPr>
        <p:blipFill>
          <a:blip r:embed="rId6"/>
          <a:stretch>
            <a:fillRect/>
          </a:stretch>
        </p:blipFill>
        <p:spPr>
          <a:xfrm>
            <a:off x="10601563" y="4668203"/>
            <a:ext cx="222647" cy="278368"/>
          </a:xfrm>
          <a:prstGeom prst="rect">
            <a:avLst/>
          </a:prstGeom>
        </p:spPr>
      </p:pic>
      <p:sp>
        <p:nvSpPr>
          <p:cNvPr id="33" name="Text 27"/>
          <p:cNvSpPr/>
          <p:nvPr/>
        </p:nvSpPr>
        <p:spPr>
          <a:xfrm>
            <a:off x="7553087" y="5178623"/>
            <a:ext cx="2380178" cy="231934"/>
          </a:xfrm>
          <a:prstGeom prst="rect">
            <a:avLst/>
          </a:prstGeom>
          <a:noFill/>
          <a:ln/>
        </p:spPr>
        <p:txBody>
          <a:bodyPr wrap="none" lIns="0" tIns="0" rIns="0" bIns="0" rtlCol="0" anchor="t"/>
          <a:lstStyle/>
          <a:p>
            <a:pPr marL="0" indent="0" algn="l">
              <a:lnSpc>
                <a:spcPts val="1800"/>
              </a:lnSpc>
              <a:buNone/>
            </a:pPr>
            <a:r>
              <a:rPr lang="pt-BR" sz="2000" noProof="0" dirty="0" err="1">
                <a:solidFill>
                  <a:srgbClr val="15213F"/>
                </a:solidFill>
                <a:latin typeface="Roboto Slab" pitchFamily="34" charset="0"/>
                <a:ea typeface="Roboto Slab" pitchFamily="34" charset="-122"/>
                <a:cs typeface="Roboto Slab" pitchFamily="34" charset="-120"/>
              </a:rPr>
              <a:t>Declaraciones</a:t>
            </a:r>
            <a:r>
              <a:rPr lang="pt-BR" sz="2000" noProof="0" dirty="0">
                <a:solidFill>
                  <a:srgbClr val="15213F"/>
                </a:solidFill>
                <a:latin typeface="Roboto Slab" pitchFamily="34" charset="0"/>
                <a:ea typeface="Roboto Slab" pitchFamily="34" charset="-122"/>
                <a:cs typeface="Roboto Slab" pitchFamily="34" charset="-120"/>
              </a:rPr>
              <a:t> y </a:t>
            </a:r>
            <a:r>
              <a:rPr lang="pt-BR" sz="2000" noProof="0" dirty="0" err="1">
                <a:solidFill>
                  <a:srgbClr val="15213F"/>
                </a:solidFill>
                <a:latin typeface="Roboto Slab" pitchFamily="34" charset="0"/>
                <a:ea typeface="Roboto Slab" pitchFamily="34" charset="-122"/>
                <a:cs typeface="Roboto Slab" pitchFamily="34" charset="-120"/>
              </a:rPr>
              <a:t>Elegibilidad</a:t>
            </a:r>
            <a:endParaRPr lang="pt-BR" sz="2000" noProof="0" dirty="0"/>
          </a:p>
        </p:txBody>
      </p:sp>
      <p:sp>
        <p:nvSpPr>
          <p:cNvPr id="34" name="Text 28"/>
          <p:cNvSpPr/>
          <p:nvPr/>
        </p:nvSpPr>
        <p:spPr>
          <a:xfrm>
            <a:off x="7553087" y="5544440"/>
            <a:ext cx="6319718" cy="237530"/>
          </a:xfrm>
          <a:prstGeom prst="rect">
            <a:avLst/>
          </a:prstGeom>
          <a:noFill/>
          <a:ln/>
        </p:spPr>
        <p:txBody>
          <a:bodyPr wrap="none" lIns="0" tIns="0" rIns="0" bIns="0" rtlCol="0" anchor="t"/>
          <a:lstStyle/>
          <a:p>
            <a:pPr algn="l">
              <a:lnSpc>
                <a:spcPts val="1850"/>
              </a:lnSpc>
              <a:buSzPct val="100000"/>
            </a:pPr>
            <a:r>
              <a:rPr lang="es-ES" sz="1600" noProof="0" dirty="0">
                <a:solidFill>
                  <a:srgbClr val="15213F"/>
                </a:solidFill>
                <a:latin typeface="Roboto" pitchFamily="34" charset="0"/>
                <a:ea typeface="Roboto" pitchFamily="34" charset="-122"/>
                <a:cs typeface="Roboto" pitchFamily="34" charset="-120"/>
              </a:rPr>
              <a:t>Declaración de que no posee visa permanente en Brasil.</a:t>
            </a:r>
            <a:endParaRPr lang="pt-BR" sz="1600" noProof="0" dirty="0"/>
          </a:p>
        </p:txBody>
      </p:sp>
      <p:sp>
        <p:nvSpPr>
          <p:cNvPr id="35" name="Text 29"/>
          <p:cNvSpPr/>
          <p:nvPr/>
        </p:nvSpPr>
        <p:spPr>
          <a:xfrm>
            <a:off x="7553087" y="5833881"/>
            <a:ext cx="6319718" cy="237530"/>
          </a:xfrm>
          <a:prstGeom prst="rect">
            <a:avLst/>
          </a:prstGeom>
          <a:noFill/>
          <a:ln/>
        </p:spPr>
        <p:txBody>
          <a:bodyPr wrap="none" lIns="0" tIns="0" rIns="0" bIns="0" rtlCol="0" anchor="t"/>
          <a:lstStyle/>
          <a:p>
            <a:pPr algn="l">
              <a:lnSpc>
                <a:spcPts val="1850"/>
              </a:lnSpc>
              <a:buSzPct val="100000"/>
            </a:pPr>
            <a:r>
              <a:rPr lang="es-ES" sz="1600" noProof="0" dirty="0">
                <a:solidFill>
                  <a:srgbClr val="15213F"/>
                </a:solidFill>
                <a:latin typeface="Roboto" pitchFamily="34" charset="0"/>
                <a:ea typeface="Roboto" pitchFamily="34" charset="-122"/>
                <a:cs typeface="Roboto" pitchFamily="34" charset="-120"/>
              </a:rPr>
              <a:t>Declaración de que no está en deuda con organismos públicos federales.</a:t>
            </a:r>
            <a:endParaRPr lang="pt-BR" sz="1600" noProof="0" dirty="0"/>
          </a:p>
        </p:txBody>
      </p:sp>
      <p:sp>
        <p:nvSpPr>
          <p:cNvPr id="36" name="Text 30"/>
          <p:cNvSpPr/>
          <p:nvPr/>
        </p:nvSpPr>
        <p:spPr>
          <a:xfrm>
            <a:off x="7553087" y="6123322"/>
            <a:ext cx="6319718" cy="237530"/>
          </a:xfrm>
          <a:prstGeom prst="rect">
            <a:avLst/>
          </a:prstGeom>
          <a:noFill/>
          <a:ln/>
        </p:spPr>
        <p:txBody>
          <a:bodyPr wrap="none" lIns="0" tIns="0" rIns="0" bIns="0" rtlCol="0" anchor="t"/>
          <a:lstStyle/>
          <a:p>
            <a:pPr algn="l">
              <a:lnSpc>
                <a:spcPts val="1850"/>
              </a:lnSpc>
              <a:buSzPct val="100000"/>
            </a:pPr>
            <a:r>
              <a:rPr lang="es-ES" sz="1600" noProof="0" dirty="0">
                <a:solidFill>
                  <a:srgbClr val="15213F"/>
                </a:solidFill>
                <a:latin typeface="Roboto" pitchFamily="34" charset="0"/>
                <a:ea typeface="Roboto" pitchFamily="34" charset="-122"/>
                <a:cs typeface="Roboto" pitchFamily="34" charset="-120"/>
              </a:rPr>
              <a:t>Declaración de que no posee título de doctor (para cualquier modalidad).</a:t>
            </a:r>
            <a:endParaRPr lang="pt-BR" sz="1600" noProof="0" dirty="0"/>
          </a:p>
        </p:txBody>
      </p:sp>
      <p:sp>
        <p:nvSpPr>
          <p:cNvPr id="37" name="Text 31"/>
          <p:cNvSpPr/>
          <p:nvPr/>
        </p:nvSpPr>
        <p:spPr>
          <a:xfrm>
            <a:off x="7553087" y="6412763"/>
            <a:ext cx="6319718" cy="237530"/>
          </a:xfrm>
          <a:prstGeom prst="rect">
            <a:avLst/>
          </a:prstGeom>
          <a:noFill/>
          <a:ln/>
        </p:spPr>
        <p:txBody>
          <a:bodyPr wrap="none" lIns="0" tIns="0" rIns="0" bIns="0" rtlCol="0" anchor="t"/>
          <a:lstStyle/>
          <a:p>
            <a:pPr algn="l">
              <a:lnSpc>
                <a:spcPts val="1850"/>
              </a:lnSpc>
              <a:buSzPct val="100000"/>
            </a:pPr>
            <a:r>
              <a:rPr lang="es-ES" sz="1600" noProof="0" dirty="0">
                <a:solidFill>
                  <a:srgbClr val="15213F"/>
                </a:solidFill>
                <a:latin typeface="Roboto" pitchFamily="34" charset="0"/>
                <a:ea typeface="Roboto" pitchFamily="34" charset="-122"/>
                <a:cs typeface="Roboto" pitchFamily="34" charset="-120"/>
              </a:rPr>
              <a:t>Declaración de que no está cursando el mismo nivel de estudio en Brasil.</a:t>
            </a:r>
            <a:endParaRPr lang="pt-BR" sz="1600" noProof="0" dirty="0"/>
          </a:p>
        </p:txBody>
      </p:sp>
      <p:sp>
        <p:nvSpPr>
          <p:cNvPr id="38" name="Text 32"/>
          <p:cNvSpPr/>
          <p:nvPr/>
        </p:nvSpPr>
        <p:spPr>
          <a:xfrm>
            <a:off x="7553087" y="6702204"/>
            <a:ext cx="6319718" cy="237530"/>
          </a:xfrm>
          <a:prstGeom prst="rect">
            <a:avLst/>
          </a:prstGeom>
          <a:noFill/>
          <a:ln/>
        </p:spPr>
        <p:txBody>
          <a:bodyPr wrap="none" lIns="0" tIns="0" rIns="0" bIns="0" rtlCol="0" anchor="t"/>
          <a:lstStyle/>
          <a:p>
            <a:pPr algn="l">
              <a:lnSpc>
                <a:spcPts val="1850"/>
              </a:lnSpc>
              <a:buSzPct val="100000"/>
            </a:pPr>
            <a:r>
              <a:rPr lang="es-ES" sz="1600" noProof="0" dirty="0">
                <a:solidFill>
                  <a:srgbClr val="15213F"/>
                </a:solidFill>
                <a:latin typeface="Roboto" pitchFamily="34" charset="0"/>
                <a:ea typeface="Roboto" pitchFamily="34" charset="-122"/>
                <a:cs typeface="Roboto" pitchFamily="34" charset="-120"/>
              </a:rPr>
              <a:t>Comprobante de dominio del portugués (si es exigido por la IES).</a:t>
            </a:r>
            <a:endParaRPr lang="pt-BR" sz="1600" noProof="0" dirty="0"/>
          </a:p>
        </p:txBody>
      </p:sp>
      <p:sp>
        <p:nvSpPr>
          <p:cNvPr id="39" name="Text 33"/>
          <p:cNvSpPr/>
          <p:nvPr/>
        </p:nvSpPr>
        <p:spPr>
          <a:xfrm>
            <a:off x="609124" y="7489984"/>
            <a:ext cx="13442633" cy="475059"/>
          </a:xfrm>
          <a:prstGeom prst="rect">
            <a:avLst/>
          </a:prstGeom>
          <a:noFill/>
          <a:ln/>
        </p:spPr>
        <p:txBody>
          <a:bodyPr wrap="square" lIns="0" tIns="0" rIns="0" bIns="0" rtlCol="0" anchor="t"/>
          <a:lstStyle/>
          <a:p>
            <a:pPr marL="0" indent="0" algn="l">
              <a:lnSpc>
                <a:spcPts val="1850"/>
              </a:lnSpc>
              <a:buNone/>
            </a:pPr>
            <a:r>
              <a:rPr lang="es-ES" noProof="0" dirty="0">
                <a:solidFill>
                  <a:srgbClr val="15213F"/>
                </a:solidFill>
                <a:latin typeface="Roboto" pitchFamily="34" charset="0"/>
                <a:ea typeface="Roboto" pitchFamily="34" charset="-122"/>
                <a:cs typeface="Roboto" pitchFamily="34" charset="-120"/>
              </a:rPr>
              <a:t>Todos los archivos deben ser enviados en formato PDF, con un nombre claro (ej.: “Pasaporte_Joao.pdf”), sin contraseña y con un tamaño máximo de 5MB. Asegúrese de que toda la información esté clara y legible.</a:t>
            </a:r>
            <a:endParaRPr lang="pt-BR" noProof="0" dirty="0"/>
          </a:p>
        </p:txBody>
      </p:sp>
      <p:sp>
        <p:nvSpPr>
          <p:cNvPr id="40" name="Text 9">
            <a:extLst>
              <a:ext uri="{FF2B5EF4-FFF2-40B4-BE49-F238E27FC236}">
                <a16:creationId xmlns:a16="http://schemas.microsoft.com/office/drawing/2014/main" id="{2A8CE553-9C4B-7866-9102-35AE97E5506D}"/>
              </a:ext>
            </a:extLst>
          </p:cNvPr>
          <p:cNvSpPr/>
          <p:nvPr/>
        </p:nvSpPr>
        <p:spPr>
          <a:xfrm>
            <a:off x="757595" y="3695962"/>
            <a:ext cx="6319599" cy="237530"/>
          </a:xfrm>
          <a:prstGeom prst="rect">
            <a:avLst/>
          </a:prstGeom>
          <a:noFill/>
          <a:ln/>
        </p:spPr>
        <p:txBody>
          <a:bodyPr wrap="none" lIns="0" tIns="0" rIns="0" bIns="0" rtlCol="0" anchor="t"/>
          <a:lstStyle/>
          <a:p>
            <a:pPr algn="l">
              <a:lnSpc>
                <a:spcPts val="1850"/>
              </a:lnSpc>
              <a:buSzPct val="100000"/>
            </a:pPr>
            <a:r>
              <a:rPr lang="es-ES" sz="1600" noProof="0" dirty="0">
                <a:solidFill>
                  <a:srgbClr val="15213F"/>
                </a:solidFill>
                <a:latin typeface="Roboto" pitchFamily="34" charset="0"/>
                <a:ea typeface="Roboto" pitchFamily="34" charset="-122"/>
                <a:cs typeface="Roboto" pitchFamily="34" charset="-120"/>
              </a:rPr>
              <a:t>Declaración de vínculo laboral, cuando sea el caso.</a:t>
            </a:r>
            <a:endParaRPr lang="pt-BR" sz="1600" noProof="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650915"/>
            <a:ext cx="11886962" cy="620078"/>
          </a:xfrm>
          <a:prstGeom prst="rect">
            <a:avLst/>
          </a:prstGeom>
          <a:noFill/>
          <a:ln/>
        </p:spPr>
        <p:txBody>
          <a:bodyPr wrap="none" lIns="0" tIns="0" rIns="0" bIns="0" rtlCol="0" anchor="t"/>
          <a:lstStyle/>
          <a:p>
            <a:pPr marL="0" indent="0" algn="l">
              <a:lnSpc>
                <a:spcPts val="4850"/>
              </a:lnSpc>
              <a:buNone/>
            </a:pPr>
            <a:r>
              <a:rPr lang="es-ES" sz="3900" noProof="0" dirty="0">
                <a:solidFill>
                  <a:srgbClr val="3257B8"/>
                </a:solidFill>
                <a:latin typeface="Roboto Slab" pitchFamily="34" charset="0"/>
                <a:ea typeface="Roboto Slab" pitchFamily="34" charset="-122"/>
                <a:cs typeface="Roboto Slab" pitchFamily="34" charset="-120"/>
              </a:rPr>
              <a:t>Preselección de </a:t>
            </a:r>
            <a:r>
              <a:rPr lang="es-ES" sz="3900" noProof="0" dirty="0" err="1">
                <a:solidFill>
                  <a:srgbClr val="3257B8"/>
                </a:solidFill>
                <a:latin typeface="Roboto Slab" pitchFamily="34" charset="0"/>
                <a:ea typeface="Roboto Slab" pitchFamily="34" charset="-122"/>
                <a:cs typeface="Roboto Slab" pitchFamily="34" charset="-120"/>
              </a:rPr>
              <a:t>Univali</a:t>
            </a:r>
            <a:r>
              <a:rPr lang="es-ES" sz="3900" noProof="0" dirty="0">
                <a:solidFill>
                  <a:srgbClr val="3257B8"/>
                </a:solidFill>
                <a:latin typeface="Roboto Slab" pitchFamily="34" charset="0"/>
                <a:ea typeface="Roboto Slab" pitchFamily="34" charset="-122"/>
                <a:cs typeface="Roboto Slab" pitchFamily="34" charset="-120"/>
              </a:rPr>
              <a:t>: Una Oportunidad en el PEC-PG</a:t>
            </a:r>
            <a:endParaRPr lang="pt-BR" sz="3900" noProof="0" dirty="0"/>
          </a:p>
        </p:txBody>
      </p:sp>
      <p:sp>
        <p:nvSpPr>
          <p:cNvPr id="3" name="Text 1"/>
          <p:cNvSpPr/>
          <p:nvPr/>
        </p:nvSpPr>
        <p:spPr>
          <a:xfrm>
            <a:off x="770930" y="1414820"/>
            <a:ext cx="13042821" cy="635079"/>
          </a:xfrm>
          <a:prstGeom prst="rect">
            <a:avLst/>
          </a:prstGeom>
          <a:noFill/>
          <a:ln/>
        </p:spPr>
        <p:txBody>
          <a:bodyPr wrap="square" lIns="0" tIns="0" rIns="0" bIns="0" rtlCol="0" anchor="t"/>
          <a:lstStyle/>
          <a:p>
            <a:pPr marL="0" indent="0" algn="l">
              <a:lnSpc>
                <a:spcPts val="2500"/>
              </a:lnSpc>
              <a:buNone/>
            </a:pPr>
            <a:r>
              <a:rPr lang="es-ES" sz="1950" noProof="0" dirty="0">
                <a:solidFill>
                  <a:srgbClr val="15213F"/>
                </a:solidFill>
                <a:latin typeface="Roboto Slab" pitchFamily="34" charset="0"/>
                <a:ea typeface="Roboto Slab" pitchFamily="34" charset="-122"/>
                <a:cs typeface="Roboto Slab" pitchFamily="34" charset="-120"/>
              </a:rPr>
              <a:t>La </a:t>
            </a:r>
            <a:r>
              <a:rPr lang="es-ES" sz="1950" noProof="0" dirty="0" err="1">
                <a:solidFill>
                  <a:srgbClr val="15213F"/>
                </a:solidFill>
                <a:latin typeface="Roboto Slab" pitchFamily="34" charset="0"/>
                <a:ea typeface="Roboto Slab" pitchFamily="34" charset="-122"/>
                <a:cs typeface="Roboto Slab" pitchFamily="34" charset="-120"/>
              </a:rPr>
              <a:t>Univali</a:t>
            </a:r>
            <a:r>
              <a:rPr lang="es-ES" sz="1950" noProof="0" dirty="0">
                <a:solidFill>
                  <a:srgbClr val="15213F"/>
                </a:solidFill>
                <a:latin typeface="Roboto Slab" pitchFamily="34" charset="0"/>
                <a:ea typeface="Roboto Slab" pitchFamily="34" charset="-122"/>
                <a:cs typeface="Roboto Slab" pitchFamily="34" charset="-120"/>
              </a:rPr>
              <a:t> ofrece una preselección exclusiva para los candidatos al PEC-PG que desean realizar una maestría en la institución, lo cual agiliza el proceso y aumenta sus posibilidades.</a:t>
            </a:r>
            <a:endParaRPr lang="pt-BR" sz="1950" noProof="0" dirty="0">
              <a:solidFill>
                <a:srgbClr val="15213F"/>
              </a:solidFill>
              <a:latin typeface="Roboto Slab" pitchFamily="34" charset="0"/>
              <a:ea typeface="Roboto Slab" pitchFamily="34" charset="-122"/>
              <a:cs typeface="Roboto Slab" pitchFamily="34" charset="-120"/>
            </a:endParaRPr>
          </a:p>
        </p:txBody>
      </p:sp>
      <p:sp>
        <p:nvSpPr>
          <p:cNvPr id="6" name="Text 4"/>
          <p:cNvSpPr/>
          <p:nvPr/>
        </p:nvSpPr>
        <p:spPr>
          <a:xfrm>
            <a:off x="748070" y="2489418"/>
            <a:ext cx="2480905" cy="310158"/>
          </a:xfrm>
          <a:prstGeom prst="rect">
            <a:avLst/>
          </a:prstGeom>
          <a:noFill/>
          <a:ln/>
        </p:spPr>
        <p:txBody>
          <a:bodyPr wrap="none" lIns="0" tIns="0" rIns="0" bIns="0" rtlCol="0" anchor="t"/>
          <a:lstStyle/>
          <a:p>
            <a:pPr marL="0" indent="0" algn="l">
              <a:lnSpc>
                <a:spcPts val="2400"/>
              </a:lnSpc>
              <a:buNone/>
            </a:pPr>
            <a:r>
              <a:rPr lang="pt-BR" sz="2800" noProof="0" dirty="0" err="1">
                <a:solidFill>
                  <a:srgbClr val="15213F"/>
                </a:solidFill>
                <a:latin typeface="Roboto Slab" pitchFamily="34" charset="0"/>
                <a:ea typeface="Roboto Slab" pitchFamily="34" charset="-122"/>
                <a:cs typeface="Roboto Slab" pitchFamily="34" charset="-120"/>
              </a:rPr>
              <a:t>Cómo</a:t>
            </a:r>
            <a:r>
              <a:rPr lang="pt-BR" sz="2800" noProof="0" dirty="0">
                <a:solidFill>
                  <a:srgbClr val="15213F"/>
                </a:solidFill>
                <a:latin typeface="Roboto Slab" pitchFamily="34" charset="0"/>
                <a:ea typeface="Roboto Slab" pitchFamily="34" charset="-122"/>
                <a:cs typeface="Roboto Slab" pitchFamily="34" charset="-120"/>
              </a:rPr>
              <a:t> </a:t>
            </a:r>
            <a:r>
              <a:rPr lang="pt-BR" sz="2800" noProof="0" dirty="0" err="1">
                <a:solidFill>
                  <a:srgbClr val="15213F"/>
                </a:solidFill>
                <a:latin typeface="Roboto Slab" pitchFamily="34" charset="0"/>
                <a:ea typeface="Roboto Slab" pitchFamily="34" charset="-122"/>
                <a:cs typeface="Roboto Slab" pitchFamily="34" charset="-120"/>
              </a:rPr>
              <a:t>Inscribirse</a:t>
            </a:r>
            <a:endParaRPr lang="pt-BR" sz="2800" noProof="0" dirty="0"/>
          </a:p>
        </p:txBody>
      </p:sp>
      <p:sp>
        <p:nvSpPr>
          <p:cNvPr id="7" name="Text 5"/>
          <p:cNvSpPr/>
          <p:nvPr/>
        </p:nvSpPr>
        <p:spPr>
          <a:xfrm>
            <a:off x="748070" y="2918637"/>
            <a:ext cx="12004953" cy="677765"/>
          </a:xfrm>
          <a:prstGeom prst="rect">
            <a:avLst/>
          </a:prstGeom>
          <a:noFill/>
          <a:ln/>
        </p:spPr>
        <p:txBody>
          <a:bodyPr wrap="none" lIns="0" tIns="0" rIns="0" bIns="0" rtlCol="0" anchor="t"/>
          <a:lstStyle/>
          <a:p>
            <a:pPr marL="0" indent="0" algn="l">
              <a:lnSpc>
                <a:spcPts val="2500"/>
              </a:lnSpc>
              <a:buNone/>
            </a:pPr>
            <a:r>
              <a:rPr lang="es-ES" sz="2000" noProof="0" dirty="0">
                <a:solidFill>
                  <a:srgbClr val="15213F"/>
                </a:solidFill>
                <a:latin typeface="Roboto" pitchFamily="34" charset="0"/>
                <a:ea typeface="Roboto" pitchFamily="34" charset="-122"/>
                <a:cs typeface="Roboto" pitchFamily="34" charset="-120"/>
              </a:rPr>
              <a:t>Envíe un correo electrónico a </a:t>
            </a:r>
            <a:r>
              <a:rPr lang="pt-BR" sz="2000" u="sng" noProof="0" dirty="0">
                <a:solidFill>
                  <a:srgbClr val="3257B8"/>
                </a:solidFill>
                <a:latin typeface="Roboto" pitchFamily="34" charset="0"/>
                <a:ea typeface="Roboto" pitchFamily="34" charset="-122"/>
                <a:cs typeface="Roboto" pitchFamily="34" charset="-120"/>
                <a:hlinkClick r:id="rId3">
                  <a:extLst>
                    <a:ext uri="{A12FA001-AC4F-418D-AE19-62706E023703}">
                      <ahyp:hlinkClr xmlns:ahyp="http://schemas.microsoft.com/office/drawing/2018/hyperlinkcolor" val="tx"/>
                    </a:ext>
                  </a:extLst>
                </a:hlinkClick>
              </a:rPr>
              <a:t>jaque@univali.br</a:t>
            </a:r>
            <a:r>
              <a:rPr lang="pt-BR" sz="2000" u="sng" noProof="0" dirty="0">
                <a:solidFill>
                  <a:srgbClr val="3257B8"/>
                </a:solidFill>
                <a:latin typeface="Roboto" pitchFamily="34" charset="0"/>
                <a:ea typeface="Roboto" pitchFamily="34" charset="-122"/>
                <a:cs typeface="Roboto" pitchFamily="34" charset="-120"/>
              </a:rPr>
              <a:t>, </a:t>
            </a:r>
            <a:r>
              <a:rPr lang="es-ES" sz="2000" noProof="0" dirty="0">
                <a:latin typeface="Roboto" pitchFamily="34" charset="0"/>
                <a:ea typeface="Roboto" pitchFamily="34" charset="-122"/>
                <a:cs typeface="Roboto" pitchFamily="34" charset="-120"/>
              </a:rPr>
              <a:t>con el asunto "Inscripción PEC-PG - PPGDMT“</a:t>
            </a:r>
          </a:p>
          <a:p>
            <a:pPr marL="0" indent="0" algn="l">
              <a:lnSpc>
                <a:spcPts val="2500"/>
              </a:lnSpc>
              <a:buNone/>
            </a:pPr>
            <a:r>
              <a:rPr lang="es-ES" sz="2000" noProof="0" dirty="0">
                <a:latin typeface="Roboto" pitchFamily="34" charset="0"/>
                <a:ea typeface="Roboto" pitchFamily="34" charset="-122"/>
                <a:cs typeface="Roboto" pitchFamily="34" charset="-120"/>
              </a:rPr>
              <a:t> antes del 15 de septiembre de 2025, informando lo siguiente:</a:t>
            </a:r>
            <a:endParaRPr lang="pt-BR" sz="2000" noProof="0" dirty="0"/>
          </a:p>
        </p:txBody>
      </p:sp>
      <p:sp>
        <p:nvSpPr>
          <p:cNvPr id="8" name="Text 6"/>
          <p:cNvSpPr/>
          <p:nvPr/>
        </p:nvSpPr>
        <p:spPr>
          <a:xfrm>
            <a:off x="793790" y="3672781"/>
            <a:ext cx="12004953" cy="317540"/>
          </a:xfrm>
          <a:prstGeom prst="rect">
            <a:avLst/>
          </a:prstGeom>
          <a:noFill/>
          <a:ln/>
        </p:spPr>
        <p:txBody>
          <a:bodyPr wrap="none" lIns="0" tIns="0" rIns="0" bIns="0" rtlCol="0" anchor="t"/>
          <a:lstStyle/>
          <a:p>
            <a:pPr marL="342900" indent="-342900" algn="l">
              <a:lnSpc>
                <a:spcPts val="2500"/>
              </a:lnSpc>
              <a:buSzPct val="100000"/>
              <a:buChar char="•"/>
            </a:pPr>
            <a:r>
              <a:rPr lang="es-ES" sz="2000" noProof="0" dirty="0">
                <a:solidFill>
                  <a:srgbClr val="15213F"/>
                </a:solidFill>
                <a:latin typeface="Roboto" pitchFamily="34" charset="0"/>
                <a:ea typeface="Roboto" pitchFamily="34" charset="-122"/>
                <a:cs typeface="Roboto" pitchFamily="34" charset="-120"/>
              </a:rPr>
              <a:t>Modalidad de la beca (Maestría completa, Doctorado completo o Doctorado Sándwich);</a:t>
            </a:r>
            <a:endParaRPr lang="pt-BR" sz="2000" noProof="0" dirty="0"/>
          </a:p>
        </p:txBody>
      </p:sp>
      <p:sp>
        <p:nvSpPr>
          <p:cNvPr id="9" name="Text 7"/>
          <p:cNvSpPr/>
          <p:nvPr/>
        </p:nvSpPr>
        <p:spPr>
          <a:xfrm>
            <a:off x="793789" y="4066699"/>
            <a:ext cx="12004953" cy="317540"/>
          </a:xfrm>
          <a:prstGeom prst="rect">
            <a:avLst/>
          </a:prstGeom>
          <a:noFill/>
          <a:ln/>
        </p:spPr>
        <p:txBody>
          <a:bodyPr wrap="none" lIns="0" tIns="0" rIns="0" bIns="0" rtlCol="0" anchor="t"/>
          <a:lstStyle/>
          <a:p>
            <a:pPr marL="342900" indent="-342900">
              <a:lnSpc>
                <a:spcPts val="2500"/>
              </a:lnSpc>
              <a:buSzPct val="100000"/>
              <a:buChar char="•"/>
            </a:pPr>
            <a:r>
              <a:rPr lang="es-ES" sz="2000" noProof="0" dirty="0">
                <a:solidFill>
                  <a:srgbClr val="15213F"/>
                </a:solidFill>
                <a:latin typeface="Roboto" pitchFamily="34" charset="0"/>
                <a:ea typeface="Roboto" pitchFamily="34" charset="-122"/>
                <a:cs typeface="Roboto" pitchFamily="34" charset="-120"/>
              </a:rPr>
              <a:t>Documentos que comprueben los requisitos del ítem 9 de la convocatoria 12/2025;</a:t>
            </a:r>
            <a:endParaRPr lang="pt-BR" sz="2000" noProof="0" dirty="0"/>
          </a:p>
        </p:txBody>
      </p:sp>
      <p:sp>
        <p:nvSpPr>
          <p:cNvPr id="10" name="Text 8"/>
          <p:cNvSpPr/>
          <p:nvPr/>
        </p:nvSpPr>
        <p:spPr>
          <a:xfrm>
            <a:off x="793790" y="4446687"/>
            <a:ext cx="12004953" cy="317540"/>
          </a:xfrm>
          <a:prstGeom prst="rect">
            <a:avLst/>
          </a:prstGeom>
          <a:noFill/>
          <a:ln/>
        </p:spPr>
        <p:txBody>
          <a:bodyPr wrap="none" lIns="0" tIns="0" rIns="0" bIns="0" rtlCol="0" anchor="t"/>
          <a:lstStyle/>
          <a:p>
            <a:pPr marL="342900" indent="-342900" algn="l">
              <a:lnSpc>
                <a:spcPts val="2500"/>
              </a:lnSpc>
              <a:buSzPct val="100000"/>
              <a:buChar char="•"/>
            </a:pPr>
            <a:r>
              <a:rPr lang="pt-BR" sz="2000" noProof="0" dirty="0">
                <a:solidFill>
                  <a:srgbClr val="15213F"/>
                </a:solidFill>
                <a:latin typeface="Roboto" pitchFamily="34" charset="0"/>
                <a:ea typeface="Roboto" pitchFamily="34" charset="-122"/>
                <a:cs typeface="Roboto" pitchFamily="34" charset="-120"/>
              </a:rPr>
              <a:t>Documentos </a:t>
            </a:r>
            <a:r>
              <a:rPr lang="pt-BR" sz="2000" noProof="0" dirty="0" err="1">
                <a:solidFill>
                  <a:srgbClr val="15213F"/>
                </a:solidFill>
                <a:latin typeface="Roboto" pitchFamily="34" charset="0"/>
                <a:ea typeface="Roboto" pitchFamily="34" charset="-122"/>
                <a:cs typeface="Roboto" pitchFamily="34" charset="-120"/>
              </a:rPr>
              <a:t>del</a:t>
            </a:r>
            <a:r>
              <a:rPr lang="pt-BR" sz="2000" noProof="0" dirty="0">
                <a:solidFill>
                  <a:srgbClr val="15213F"/>
                </a:solidFill>
                <a:latin typeface="Roboto" pitchFamily="34" charset="0"/>
                <a:ea typeface="Roboto" pitchFamily="34" charset="-122"/>
                <a:cs typeface="Roboto" pitchFamily="34" charset="-120"/>
              </a:rPr>
              <a:t> </a:t>
            </a:r>
            <a:r>
              <a:rPr lang="pt-BR" sz="2000" noProof="0" dirty="0" err="1">
                <a:solidFill>
                  <a:srgbClr val="15213F"/>
                </a:solidFill>
                <a:latin typeface="Roboto" pitchFamily="34" charset="0"/>
                <a:ea typeface="Roboto" pitchFamily="34" charset="-122"/>
                <a:cs typeface="Roboto" pitchFamily="34" charset="-120"/>
              </a:rPr>
              <a:t>ítem</a:t>
            </a:r>
            <a:r>
              <a:rPr lang="pt-BR" sz="2000" noProof="0" dirty="0">
                <a:solidFill>
                  <a:srgbClr val="15213F"/>
                </a:solidFill>
                <a:latin typeface="Roboto" pitchFamily="34" charset="0"/>
                <a:ea typeface="Roboto" pitchFamily="34" charset="-122"/>
                <a:cs typeface="Roboto" pitchFamily="34" charset="-120"/>
              </a:rPr>
              <a:t> 11.8. de </a:t>
            </a:r>
            <a:r>
              <a:rPr lang="es-ES" sz="2000" noProof="0" dirty="0">
                <a:solidFill>
                  <a:srgbClr val="15213F"/>
                </a:solidFill>
                <a:latin typeface="Roboto" pitchFamily="34" charset="0"/>
                <a:ea typeface="Roboto" pitchFamily="34" charset="-122"/>
                <a:cs typeface="Roboto" pitchFamily="34" charset="-120"/>
              </a:rPr>
              <a:t>la convocatoria 12/2025</a:t>
            </a:r>
            <a:r>
              <a:rPr lang="pt-BR" sz="2000" noProof="0" dirty="0">
                <a:solidFill>
                  <a:srgbClr val="15213F"/>
                </a:solidFill>
                <a:latin typeface="Roboto" pitchFamily="34" charset="0"/>
                <a:ea typeface="Roboto" pitchFamily="34" charset="-122"/>
                <a:cs typeface="Roboto" pitchFamily="34" charset="-120"/>
              </a:rPr>
              <a:t>.</a:t>
            </a:r>
            <a:endParaRPr lang="pt-BR" sz="2000" noProof="0" dirty="0"/>
          </a:p>
        </p:txBody>
      </p:sp>
      <p:pic>
        <p:nvPicPr>
          <p:cNvPr id="18" name="Picture 2">
            <a:extLst>
              <a:ext uri="{FF2B5EF4-FFF2-40B4-BE49-F238E27FC236}">
                <a16:creationId xmlns:a16="http://schemas.microsoft.com/office/drawing/2014/main" id="{706E7100-2E22-E402-31A7-85B8896286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4005" y="5501664"/>
            <a:ext cx="2598588" cy="2626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137940" y="1"/>
            <a:ext cx="3514964" cy="8229600"/>
          </a:xfrm>
          <a:prstGeom prst="rect">
            <a:avLst/>
          </a:prstGeom>
        </p:spPr>
      </p:pic>
      <p:sp>
        <p:nvSpPr>
          <p:cNvPr id="3" name="Text 0"/>
          <p:cNvSpPr/>
          <p:nvPr/>
        </p:nvSpPr>
        <p:spPr>
          <a:xfrm>
            <a:off x="594955" y="410170"/>
            <a:ext cx="7250073" cy="464701"/>
          </a:xfrm>
          <a:prstGeom prst="rect">
            <a:avLst/>
          </a:prstGeom>
          <a:noFill/>
          <a:ln/>
        </p:spPr>
        <p:txBody>
          <a:bodyPr wrap="none" lIns="0" tIns="0" rIns="0" bIns="0" rtlCol="0" anchor="t"/>
          <a:lstStyle/>
          <a:p>
            <a:pPr marL="0" indent="0" algn="l">
              <a:lnSpc>
                <a:spcPts val="3650"/>
              </a:lnSpc>
              <a:buNone/>
            </a:pPr>
            <a:r>
              <a:rPr lang="pt-BR" sz="3600" noProof="0" dirty="0">
                <a:solidFill>
                  <a:srgbClr val="3257B8"/>
                </a:solidFill>
                <a:latin typeface="Roboto Slab" pitchFamily="34" charset="0"/>
                <a:ea typeface="Roboto Slab" pitchFamily="34" charset="-122"/>
                <a:cs typeface="Roboto Slab" pitchFamily="34" charset="-120"/>
              </a:rPr>
              <a:t>Cronograma: PRESELECCIÓN UNIVALI</a:t>
            </a:r>
            <a:endParaRPr lang="pt-BR" sz="3600" noProof="0" dirty="0"/>
          </a:p>
        </p:txBody>
      </p:sp>
      <p:sp>
        <p:nvSpPr>
          <p:cNvPr id="5" name="Shape 2"/>
          <p:cNvSpPr/>
          <p:nvPr/>
        </p:nvSpPr>
        <p:spPr>
          <a:xfrm>
            <a:off x="594953" y="1286049"/>
            <a:ext cx="148709" cy="892373"/>
          </a:xfrm>
          <a:prstGeom prst="roundRect">
            <a:avLst>
              <a:gd name="adj" fmla="val 15003"/>
            </a:avLst>
          </a:prstGeom>
          <a:solidFill>
            <a:srgbClr val="E9ECF2"/>
          </a:solidFill>
          <a:ln/>
        </p:spPr>
        <p:txBody>
          <a:bodyPr/>
          <a:lstStyle/>
          <a:p>
            <a:endParaRPr lang="pt-BR" noProof="0" dirty="0"/>
          </a:p>
        </p:txBody>
      </p:sp>
      <p:sp>
        <p:nvSpPr>
          <p:cNvPr id="6" name="Text 3"/>
          <p:cNvSpPr/>
          <p:nvPr/>
        </p:nvSpPr>
        <p:spPr>
          <a:xfrm>
            <a:off x="892371" y="1434758"/>
            <a:ext cx="3514963" cy="232410"/>
          </a:xfrm>
          <a:prstGeom prst="rect">
            <a:avLst/>
          </a:prstGeom>
          <a:noFill/>
          <a:ln/>
        </p:spPr>
        <p:txBody>
          <a:bodyPr wrap="none" lIns="0" tIns="0" rIns="0" bIns="0" rtlCol="0" anchor="t"/>
          <a:lstStyle/>
          <a:p>
            <a:pPr marL="0" indent="0" algn="l">
              <a:lnSpc>
                <a:spcPts val="1800"/>
              </a:lnSpc>
              <a:buNone/>
            </a:pPr>
            <a:r>
              <a:rPr lang="es-ES" sz="2400" noProof="0" dirty="0">
                <a:solidFill>
                  <a:srgbClr val="15213F"/>
                </a:solidFill>
                <a:latin typeface="Roboto Slab" pitchFamily="34" charset="0"/>
                <a:ea typeface="Roboto Slab" pitchFamily="34" charset="-122"/>
                <a:cs typeface="Roboto Slab" pitchFamily="34" charset="-120"/>
              </a:rPr>
              <a:t>Publicación de la lista de vacantes por CAPES</a:t>
            </a:r>
            <a:endParaRPr lang="pt-BR" sz="2400" noProof="0" dirty="0"/>
          </a:p>
        </p:txBody>
      </p:sp>
      <p:sp>
        <p:nvSpPr>
          <p:cNvPr id="7" name="Text 4"/>
          <p:cNvSpPr/>
          <p:nvPr/>
        </p:nvSpPr>
        <p:spPr>
          <a:xfrm>
            <a:off x="892372" y="1756347"/>
            <a:ext cx="9212356" cy="226814"/>
          </a:xfrm>
          <a:prstGeom prst="rect">
            <a:avLst/>
          </a:prstGeom>
          <a:noFill/>
          <a:ln/>
        </p:spPr>
        <p:txBody>
          <a:bodyPr wrap="none" lIns="0" tIns="0" rIns="0" bIns="0" rtlCol="0" anchor="t"/>
          <a:lstStyle/>
          <a:p>
            <a:pPr marL="0" indent="0" algn="just">
              <a:lnSpc>
                <a:spcPts val="1850"/>
              </a:lnSpc>
              <a:buNone/>
            </a:pPr>
            <a:r>
              <a:rPr lang="es-ES" noProof="0" dirty="0">
                <a:solidFill>
                  <a:srgbClr val="15213F"/>
                </a:solidFill>
                <a:latin typeface="Roboto" pitchFamily="34" charset="0"/>
                <a:ea typeface="Roboto" pitchFamily="34" charset="-122"/>
                <a:cs typeface="Roboto" pitchFamily="34" charset="-120"/>
              </a:rPr>
              <a:t>CAPES publicará la lista de vacantes por universidad hasta el 13 de agosto de 2025.</a:t>
            </a:r>
            <a:endParaRPr lang="pt-BR" noProof="0" dirty="0"/>
          </a:p>
        </p:txBody>
      </p:sp>
      <p:sp>
        <p:nvSpPr>
          <p:cNvPr id="8" name="Shape 5"/>
          <p:cNvSpPr/>
          <p:nvPr/>
        </p:nvSpPr>
        <p:spPr>
          <a:xfrm>
            <a:off x="610315" y="2440153"/>
            <a:ext cx="148709" cy="1094780"/>
          </a:xfrm>
          <a:prstGeom prst="roundRect">
            <a:avLst>
              <a:gd name="adj" fmla="val 15003"/>
            </a:avLst>
          </a:prstGeom>
          <a:solidFill>
            <a:srgbClr val="E9ECF2"/>
          </a:solidFill>
          <a:ln/>
        </p:spPr>
        <p:txBody>
          <a:bodyPr/>
          <a:lstStyle/>
          <a:p>
            <a:endParaRPr lang="pt-BR" noProof="0" dirty="0"/>
          </a:p>
        </p:txBody>
      </p:sp>
      <p:sp>
        <p:nvSpPr>
          <p:cNvPr id="9" name="Text 6"/>
          <p:cNvSpPr/>
          <p:nvPr/>
        </p:nvSpPr>
        <p:spPr>
          <a:xfrm>
            <a:off x="907734" y="2588862"/>
            <a:ext cx="1859161" cy="232410"/>
          </a:xfrm>
          <a:prstGeom prst="rect">
            <a:avLst/>
          </a:prstGeom>
          <a:noFill/>
          <a:ln/>
        </p:spPr>
        <p:txBody>
          <a:bodyPr wrap="none" lIns="0" tIns="0" rIns="0" bIns="0" rtlCol="0" anchor="t"/>
          <a:lstStyle/>
          <a:p>
            <a:pPr marL="0" indent="0" algn="l">
              <a:lnSpc>
                <a:spcPts val="1800"/>
              </a:lnSpc>
              <a:buNone/>
            </a:pPr>
            <a:r>
              <a:rPr lang="es-ES" sz="2400" noProof="0" dirty="0">
                <a:solidFill>
                  <a:srgbClr val="15213F"/>
                </a:solidFill>
                <a:latin typeface="Roboto Slab" pitchFamily="34" charset="0"/>
                <a:ea typeface="Roboto Slab" pitchFamily="34" charset="-122"/>
                <a:cs typeface="Roboto Slab" pitchFamily="34" charset="-120"/>
              </a:rPr>
              <a:t>Período de Inscripción en UNIVALI</a:t>
            </a:r>
            <a:endParaRPr lang="pt-BR" sz="2400" noProof="0" dirty="0"/>
          </a:p>
        </p:txBody>
      </p:sp>
      <p:sp>
        <p:nvSpPr>
          <p:cNvPr id="10" name="Text 7"/>
          <p:cNvSpPr/>
          <p:nvPr/>
        </p:nvSpPr>
        <p:spPr>
          <a:xfrm>
            <a:off x="907734" y="2910450"/>
            <a:ext cx="10081496" cy="453628"/>
          </a:xfrm>
          <a:prstGeom prst="rect">
            <a:avLst/>
          </a:prstGeom>
          <a:noFill/>
          <a:ln/>
        </p:spPr>
        <p:txBody>
          <a:bodyPr wrap="square" lIns="0" tIns="0" rIns="0" bIns="0" rtlCol="0" anchor="t"/>
          <a:lstStyle/>
          <a:p>
            <a:pPr algn="just">
              <a:lnSpc>
                <a:spcPts val="1850"/>
              </a:lnSpc>
            </a:pPr>
            <a:r>
              <a:rPr lang="es-ES" noProof="0" dirty="0">
                <a:solidFill>
                  <a:srgbClr val="15213F"/>
                </a:solidFill>
                <a:latin typeface="Roboto" pitchFamily="34" charset="0"/>
                <a:ea typeface="Roboto" pitchFamily="34" charset="-122"/>
                <a:cs typeface="Roboto" pitchFamily="34" charset="-120"/>
              </a:rPr>
              <a:t>Los candidatos interesados en postular a </a:t>
            </a:r>
            <a:r>
              <a:rPr lang="es-ES" noProof="0" dirty="0" err="1">
                <a:solidFill>
                  <a:srgbClr val="15213F"/>
                </a:solidFill>
                <a:latin typeface="Roboto" pitchFamily="34" charset="0"/>
                <a:ea typeface="Roboto" pitchFamily="34" charset="-122"/>
                <a:cs typeface="Roboto" pitchFamily="34" charset="-120"/>
              </a:rPr>
              <a:t>Univali</a:t>
            </a:r>
            <a:r>
              <a:rPr lang="es-ES" noProof="0" dirty="0">
                <a:solidFill>
                  <a:srgbClr val="15213F"/>
                </a:solidFill>
                <a:latin typeface="Roboto" pitchFamily="34" charset="0"/>
                <a:ea typeface="Roboto" pitchFamily="34" charset="-122"/>
                <a:cs typeface="Roboto" pitchFamily="34" charset="-120"/>
              </a:rPr>
              <a:t> deben enviar un correo electrónico a la dirección </a:t>
            </a:r>
            <a:r>
              <a:rPr lang="pt-BR" u="sng" noProof="0" dirty="0">
                <a:solidFill>
                  <a:srgbClr val="3257B8"/>
                </a:solidFill>
                <a:latin typeface="Roboto" pitchFamily="34" charset="0"/>
                <a:ea typeface="Roboto" pitchFamily="34" charset="-122"/>
                <a:cs typeface="Roboto" pitchFamily="34" charset="-120"/>
                <a:hlinkClick r:id="rId4">
                  <a:extLst>
                    <a:ext uri="{A12FA001-AC4F-418D-AE19-62706E023703}">
                      <ahyp:hlinkClr xmlns:ahyp="http://schemas.microsoft.com/office/drawing/2018/hyperlinkcolor" val="tx"/>
                    </a:ext>
                  </a:extLst>
                </a:hlinkClick>
              </a:rPr>
              <a:t>jaque@univali.br</a:t>
            </a:r>
            <a:r>
              <a:rPr lang="pt-BR" noProof="0" dirty="0">
                <a:solidFill>
                  <a:srgbClr val="15213F"/>
                </a:solidFill>
                <a:latin typeface="Roboto" pitchFamily="34" charset="0"/>
                <a:ea typeface="Roboto" pitchFamily="34" charset="-122"/>
                <a:cs typeface="Roboto" pitchFamily="34" charset="-120"/>
              </a:rPr>
              <a:t> </a:t>
            </a:r>
            <a:r>
              <a:rPr lang="es-ES" noProof="0" dirty="0">
                <a:solidFill>
                  <a:srgbClr val="15213F"/>
                </a:solidFill>
                <a:latin typeface="Roboto" pitchFamily="34" charset="0"/>
                <a:ea typeface="Roboto" pitchFamily="34" charset="-122"/>
                <a:cs typeface="Roboto" pitchFamily="34" charset="-120"/>
              </a:rPr>
              <a:t>con su propuesta de investigación y con los documentos que comprueben el cumplimiento de los requisitos para la beca, hasta el </a:t>
            </a:r>
            <a:r>
              <a:rPr lang="es-ES" b="1" noProof="0" dirty="0">
                <a:solidFill>
                  <a:srgbClr val="FF0000"/>
                </a:solidFill>
                <a:latin typeface="Roboto" pitchFamily="34" charset="0"/>
                <a:ea typeface="Roboto" pitchFamily="34" charset="-122"/>
                <a:cs typeface="Roboto" pitchFamily="34" charset="-120"/>
              </a:rPr>
              <a:t>15 de septiembre de 2025</a:t>
            </a:r>
            <a:r>
              <a:rPr lang="pt-BR" noProof="0" dirty="0">
                <a:solidFill>
                  <a:srgbClr val="15213F"/>
                </a:solidFill>
                <a:latin typeface="Roboto" pitchFamily="34" charset="0"/>
                <a:ea typeface="Roboto" pitchFamily="34" charset="-122"/>
                <a:cs typeface="Roboto" pitchFamily="34" charset="-120"/>
              </a:rPr>
              <a:t>.</a:t>
            </a:r>
            <a:endParaRPr lang="pt-BR" noProof="0" dirty="0"/>
          </a:p>
        </p:txBody>
      </p:sp>
      <p:sp>
        <p:nvSpPr>
          <p:cNvPr id="20" name="Shape 17"/>
          <p:cNvSpPr/>
          <p:nvPr/>
        </p:nvSpPr>
        <p:spPr>
          <a:xfrm>
            <a:off x="668773" y="3953490"/>
            <a:ext cx="148709" cy="892373"/>
          </a:xfrm>
          <a:prstGeom prst="roundRect">
            <a:avLst>
              <a:gd name="adj" fmla="val 15003"/>
            </a:avLst>
          </a:prstGeom>
          <a:solidFill>
            <a:srgbClr val="E9ECF2"/>
          </a:solidFill>
          <a:ln/>
        </p:spPr>
        <p:txBody>
          <a:bodyPr/>
          <a:lstStyle/>
          <a:p>
            <a:endParaRPr lang="pt-BR" noProof="0" dirty="0"/>
          </a:p>
        </p:txBody>
      </p:sp>
      <p:sp>
        <p:nvSpPr>
          <p:cNvPr id="21" name="Text 18"/>
          <p:cNvSpPr/>
          <p:nvPr/>
        </p:nvSpPr>
        <p:spPr>
          <a:xfrm>
            <a:off x="966192" y="4102199"/>
            <a:ext cx="1859161" cy="232410"/>
          </a:xfrm>
          <a:prstGeom prst="rect">
            <a:avLst/>
          </a:prstGeom>
          <a:noFill/>
          <a:ln/>
        </p:spPr>
        <p:txBody>
          <a:bodyPr wrap="none" lIns="0" tIns="0" rIns="0" bIns="0" rtlCol="0" anchor="t"/>
          <a:lstStyle/>
          <a:p>
            <a:pPr marL="0" indent="0" algn="l">
              <a:lnSpc>
                <a:spcPts val="1800"/>
              </a:lnSpc>
              <a:buNone/>
            </a:pPr>
            <a:r>
              <a:rPr lang="pt-BR" sz="2400" noProof="0" dirty="0" err="1">
                <a:solidFill>
                  <a:srgbClr val="15213F"/>
                </a:solidFill>
                <a:latin typeface="Roboto Slab" pitchFamily="34" charset="0"/>
                <a:ea typeface="Roboto Slab" pitchFamily="34" charset="-122"/>
                <a:cs typeface="Roboto Slab" pitchFamily="34" charset="-120"/>
              </a:rPr>
              <a:t>Inscripción</a:t>
            </a:r>
            <a:r>
              <a:rPr lang="pt-BR" sz="2400" noProof="0" dirty="0">
                <a:solidFill>
                  <a:srgbClr val="15213F"/>
                </a:solidFill>
                <a:latin typeface="Roboto Slab" pitchFamily="34" charset="0"/>
                <a:ea typeface="Roboto Slab" pitchFamily="34" charset="-122"/>
                <a:cs typeface="Roboto Slab" pitchFamily="34" charset="-120"/>
              </a:rPr>
              <a:t> </a:t>
            </a:r>
            <a:r>
              <a:rPr lang="pt-BR" sz="2400" noProof="0" dirty="0" err="1">
                <a:solidFill>
                  <a:srgbClr val="15213F"/>
                </a:solidFill>
                <a:latin typeface="Roboto Slab" pitchFamily="34" charset="0"/>
                <a:ea typeface="Roboto Slab" pitchFamily="34" charset="-122"/>
                <a:cs typeface="Roboto Slab" pitchFamily="34" charset="-120"/>
              </a:rPr>
              <a:t>en</a:t>
            </a:r>
            <a:r>
              <a:rPr lang="pt-BR" sz="2400" noProof="0" dirty="0">
                <a:solidFill>
                  <a:srgbClr val="15213F"/>
                </a:solidFill>
                <a:latin typeface="Roboto Slab" pitchFamily="34" charset="0"/>
                <a:ea typeface="Roboto Slab" pitchFamily="34" charset="-122"/>
                <a:cs typeface="Roboto Slab" pitchFamily="34" charset="-120"/>
              </a:rPr>
              <a:t> CAPES</a:t>
            </a:r>
            <a:endParaRPr lang="pt-BR" sz="2400" noProof="0" dirty="0"/>
          </a:p>
        </p:txBody>
      </p:sp>
      <p:sp>
        <p:nvSpPr>
          <p:cNvPr id="22" name="Text 19"/>
          <p:cNvSpPr/>
          <p:nvPr/>
        </p:nvSpPr>
        <p:spPr>
          <a:xfrm>
            <a:off x="966192" y="4423787"/>
            <a:ext cx="10224134" cy="541761"/>
          </a:xfrm>
          <a:prstGeom prst="rect">
            <a:avLst/>
          </a:prstGeom>
          <a:noFill/>
          <a:ln/>
        </p:spPr>
        <p:txBody>
          <a:bodyPr wrap="none" lIns="0" tIns="0" rIns="0" bIns="0" rtlCol="0" anchor="t"/>
          <a:lstStyle/>
          <a:p>
            <a:pPr marL="0" indent="0" algn="just">
              <a:lnSpc>
                <a:spcPts val="1850"/>
              </a:lnSpc>
              <a:buNone/>
            </a:pPr>
            <a:r>
              <a:rPr lang="es-ES" noProof="0" dirty="0">
                <a:solidFill>
                  <a:srgbClr val="15213F"/>
                </a:solidFill>
                <a:latin typeface="Roboto" pitchFamily="34" charset="0"/>
                <a:ea typeface="Roboto" pitchFamily="34" charset="-122"/>
                <a:cs typeface="Roboto" pitchFamily="34" charset="-120"/>
              </a:rPr>
              <a:t>De conformidad con el cronograma de la convocatoria 12/2025, </a:t>
            </a:r>
          </a:p>
          <a:p>
            <a:pPr marL="0" indent="0" algn="just">
              <a:lnSpc>
                <a:spcPts val="1850"/>
              </a:lnSpc>
              <a:buNone/>
            </a:pPr>
            <a:r>
              <a:rPr lang="es-ES" noProof="0" dirty="0">
                <a:solidFill>
                  <a:srgbClr val="15213F"/>
                </a:solidFill>
                <a:latin typeface="Roboto" pitchFamily="34" charset="0"/>
                <a:ea typeface="Roboto" pitchFamily="34" charset="-122"/>
                <a:cs typeface="Roboto" pitchFamily="34" charset="-120"/>
              </a:rPr>
              <a:t>los candidatos preseleccionados por la </a:t>
            </a:r>
            <a:r>
              <a:rPr lang="es-ES" noProof="0" dirty="0" err="1">
                <a:solidFill>
                  <a:srgbClr val="15213F"/>
                </a:solidFill>
                <a:latin typeface="Roboto" pitchFamily="34" charset="0"/>
                <a:ea typeface="Roboto" pitchFamily="34" charset="-122"/>
                <a:cs typeface="Roboto" pitchFamily="34" charset="-120"/>
              </a:rPr>
              <a:t>Univali</a:t>
            </a:r>
            <a:r>
              <a:rPr lang="es-ES" noProof="0" dirty="0">
                <a:solidFill>
                  <a:srgbClr val="15213F"/>
                </a:solidFill>
                <a:latin typeface="Roboto" pitchFamily="34" charset="0"/>
                <a:ea typeface="Roboto" pitchFamily="34" charset="-122"/>
                <a:cs typeface="Roboto" pitchFamily="34" charset="-120"/>
              </a:rPr>
              <a:t> podrán inscribirse en el portal de CAPES.</a:t>
            </a:r>
            <a:endParaRPr lang="pt-BR" noProof="0" dirty="0"/>
          </a:p>
        </p:txBody>
      </p:sp>
      <p:pic>
        <p:nvPicPr>
          <p:cNvPr id="1026" name="Picture 2">
            <a:extLst>
              <a:ext uri="{FF2B5EF4-FFF2-40B4-BE49-F238E27FC236}">
                <a16:creationId xmlns:a16="http://schemas.microsoft.com/office/drawing/2014/main" id="{8D661FD8-44AF-CF54-3F6A-3B42633DA8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09083" y="236430"/>
            <a:ext cx="2598588" cy="2626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3" name="Text 0"/>
          <p:cNvSpPr/>
          <p:nvPr/>
        </p:nvSpPr>
        <p:spPr>
          <a:xfrm>
            <a:off x="793790" y="996672"/>
            <a:ext cx="9346497" cy="1240155"/>
          </a:xfrm>
          <a:prstGeom prst="rect">
            <a:avLst/>
          </a:prstGeom>
          <a:noFill/>
          <a:ln/>
        </p:spPr>
        <p:txBody>
          <a:bodyPr wrap="square" lIns="0" tIns="0" rIns="0" bIns="0" rtlCol="0" anchor="t"/>
          <a:lstStyle/>
          <a:p>
            <a:pPr marL="0" indent="0" algn="l">
              <a:lnSpc>
                <a:spcPts val="4850"/>
              </a:lnSpc>
              <a:buNone/>
            </a:pPr>
            <a:r>
              <a:rPr lang="es-ES" sz="3900" noProof="0" dirty="0">
                <a:solidFill>
                  <a:srgbClr val="3257B8"/>
                </a:solidFill>
                <a:latin typeface="Roboto Slab" pitchFamily="34" charset="0"/>
                <a:ea typeface="Roboto Slab" pitchFamily="34" charset="-122"/>
                <a:cs typeface="Roboto Slab" pitchFamily="34" charset="-120"/>
              </a:rPr>
              <a:t>Cómo resolver dudas y próximos pasos</a:t>
            </a:r>
            <a:endParaRPr lang="pt-BR" sz="3900" noProof="0" dirty="0"/>
          </a:p>
        </p:txBody>
      </p:sp>
      <p:sp>
        <p:nvSpPr>
          <p:cNvPr id="4" name="Text 1"/>
          <p:cNvSpPr/>
          <p:nvPr/>
        </p:nvSpPr>
        <p:spPr>
          <a:xfrm>
            <a:off x="793790" y="2324633"/>
            <a:ext cx="12384328" cy="317540"/>
          </a:xfrm>
          <a:prstGeom prst="rect">
            <a:avLst/>
          </a:prstGeom>
          <a:noFill/>
          <a:ln/>
        </p:spPr>
        <p:txBody>
          <a:bodyPr wrap="none" lIns="0" tIns="0" rIns="0" bIns="0" rtlCol="0" anchor="t"/>
          <a:lstStyle/>
          <a:p>
            <a:pPr marL="0" indent="0" algn="l">
              <a:lnSpc>
                <a:spcPts val="2500"/>
              </a:lnSpc>
              <a:buNone/>
            </a:pPr>
            <a:r>
              <a:rPr lang="es-ES" sz="2000" noProof="0" dirty="0">
                <a:solidFill>
                  <a:srgbClr val="15213F"/>
                </a:solidFill>
                <a:latin typeface="Roboto" pitchFamily="34" charset="0"/>
                <a:ea typeface="Roboto" pitchFamily="34" charset="-122"/>
                <a:cs typeface="Roboto" pitchFamily="34" charset="-120"/>
              </a:rPr>
              <a:t>Para una candidatura exitosa, siga estas orientaciones:</a:t>
            </a:r>
            <a:endParaRPr lang="pt-BR" sz="2000" noProof="0" dirty="0"/>
          </a:p>
        </p:txBody>
      </p:sp>
      <p:sp>
        <p:nvSpPr>
          <p:cNvPr id="5" name="Text 2"/>
          <p:cNvSpPr/>
          <p:nvPr/>
        </p:nvSpPr>
        <p:spPr>
          <a:xfrm>
            <a:off x="793790" y="3075265"/>
            <a:ext cx="12384328" cy="635079"/>
          </a:xfrm>
          <a:prstGeom prst="rect">
            <a:avLst/>
          </a:prstGeom>
          <a:noFill/>
          <a:ln/>
        </p:spPr>
        <p:txBody>
          <a:bodyPr wrap="square" lIns="0" tIns="0" rIns="0" bIns="0" rtlCol="0" anchor="t"/>
          <a:lstStyle/>
          <a:p>
            <a:pPr marL="342900" indent="-342900">
              <a:lnSpc>
                <a:spcPts val="2500"/>
              </a:lnSpc>
              <a:buSzPct val="100000"/>
              <a:buChar char="•"/>
            </a:pPr>
            <a:r>
              <a:rPr lang="es-ES" sz="2000" b="1" noProof="0" dirty="0">
                <a:solidFill>
                  <a:srgbClr val="15213F"/>
                </a:solidFill>
                <a:latin typeface="Roboto" pitchFamily="34" charset="0"/>
                <a:ea typeface="Roboto" pitchFamily="34" charset="-122"/>
                <a:cs typeface="Roboto" pitchFamily="34" charset="-120"/>
              </a:rPr>
              <a:t>Consulte la Convocatoria: </a:t>
            </a:r>
            <a:r>
              <a:rPr lang="es-ES" sz="2000" noProof="0" dirty="0">
                <a:solidFill>
                  <a:srgbClr val="15213F"/>
                </a:solidFill>
                <a:latin typeface="Roboto" pitchFamily="34" charset="0"/>
                <a:ea typeface="Roboto" pitchFamily="34" charset="-122"/>
                <a:cs typeface="Roboto" pitchFamily="34" charset="-120"/>
              </a:rPr>
              <a:t>Lea la convocatoria 12/2025 completa en el sitio web de CAPES para conocer todos los detalles y requisitos:</a:t>
            </a:r>
            <a:r>
              <a:rPr lang="pt-BR" sz="2000" noProof="0" dirty="0">
                <a:solidFill>
                  <a:srgbClr val="15213F"/>
                </a:solidFill>
                <a:latin typeface="Roboto" pitchFamily="34" charset="0"/>
                <a:ea typeface="Roboto" pitchFamily="34" charset="-122"/>
                <a:cs typeface="Roboto" pitchFamily="34" charset="-120"/>
              </a:rPr>
              <a:t> </a:t>
            </a:r>
            <a:r>
              <a:rPr lang="pt-BR" sz="2000" noProof="0" dirty="0">
                <a:solidFill>
                  <a:srgbClr val="15213F"/>
                </a:solidFill>
                <a:latin typeface="Roboto" pitchFamily="34" charset="0"/>
                <a:ea typeface="Roboto" pitchFamily="34" charset="-122"/>
                <a:cs typeface="Roboto" pitchFamily="34" charset="-120"/>
                <a:hlinkClick r:id="rId3"/>
              </a:rPr>
              <a:t>https://www.gov.br/capes/pt-br/acesso-a-informacao/acoes-e-programas/bolsas/bolsas-e-auxilios-internacionais/encontre-aqui/paises/multinacional/programa-de-estudantes-convenio-de-pos-graduacao-pec-pg</a:t>
            </a:r>
            <a:r>
              <a:rPr lang="pt-BR" sz="2000" noProof="0" dirty="0">
                <a:solidFill>
                  <a:srgbClr val="15213F"/>
                </a:solidFill>
                <a:latin typeface="Roboto" pitchFamily="34" charset="0"/>
                <a:ea typeface="Roboto" pitchFamily="34" charset="-122"/>
                <a:cs typeface="Roboto" pitchFamily="34" charset="-120"/>
              </a:rPr>
              <a:t> </a:t>
            </a:r>
            <a:endParaRPr lang="pt-BR" sz="2000" noProof="0" dirty="0"/>
          </a:p>
        </p:txBody>
      </p:sp>
      <p:sp>
        <p:nvSpPr>
          <p:cNvPr id="6" name="Text 3"/>
          <p:cNvSpPr/>
          <p:nvPr/>
        </p:nvSpPr>
        <p:spPr>
          <a:xfrm>
            <a:off x="793790" y="4576528"/>
            <a:ext cx="12384328" cy="635079"/>
          </a:xfrm>
          <a:prstGeom prst="rect">
            <a:avLst/>
          </a:prstGeom>
          <a:noFill/>
          <a:ln/>
        </p:spPr>
        <p:txBody>
          <a:bodyPr wrap="square" lIns="0" tIns="0" rIns="0" bIns="0" rtlCol="0" anchor="t"/>
          <a:lstStyle/>
          <a:p>
            <a:pPr marL="342900" indent="-342900" algn="l">
              <a:lnSpc>
                <a:spcPts val="2500"/>
              </a:lnSpc>
              <a:buSzPct val="100000"/>
              <a:buChar char="•"/>
            </a:pPr>
            <a:r>
              <a:rPr lang="es-ES" sz="2000" b="1" noProof="0" dirty="0">
                <a:solidFill>
                  <a:srgbClr val="15213F"/>
                </a:solidFill>
                <a:latin typeface="Roboto" pitchFamily="34" charset="0"/>
                <a:ea typeface="Roboto" pitchFamily="34" charset="-122"/>
                <a:cs typeface="Roboto" pitchFamily="34" charset="-120"/>
              </a:rPr>
              <a:t>Prepare la Documentación: </a:t>
            </a:r>
            <a:r>
              <a:rPr lang="es-ES" sz="2000" noProof="0" dirty="0">
                <a:solidFill>
                  <a:srgbClr val="15213F"/>
                </a:solidFill>
                <a:latin typeface="Roboto" pitchFamily="34" charset="0"/>
                <a:ea typeface="Roboto" pitchFamily="34" charset="-122"/>
                <a:cs typeface="Roboto" pitchFamily="34" charset="-120"/>
              </a:rPr>
              <a:t>Mantenga su currículo </a:t>
            </a:r>
            <a:r>
              <a:rPr lang="es-ES" sz="2000" noProof="0" dirty="0" err="1">
                <a:solidFill>
                  <a:srgbClr val="15213F"/>
                </a:solidFill>
                <a:latin typeface="Roboto" pitchFamily="34" charset="0"/>
                <a:ea typeface="Roboto" pitchFamily="34" charset="-122"/>
                <a:cs typeface="Roboto" pitchFamily="34" charset="-120"/>
              </a:rPr>
              <a:t>Lattes</a:t>
            </a:r>
            <a:r>
              <a:rPr lang="es-ES" sz="2000" noProof="0" dirty="0">
                <a:solidFill>
                  <a:srgbClr val="15213F"/>
                </a:solidFill>
                <a:latin typeface="Roboto" pitchFamily="34" charset="0"/>
                <a:ea typeface="Roboto" pitchFamily="34" charset="-122"/>
                <a:cs typeface="Roboto" pitchFamily="34" charset="-120"/>
              </a:rPr>
              <a:t> y ORCID actualizados, ya que son esenciales para la inscripción.</a:t>
            </a:r>
            <a:endParaRPr lang="pt-BR" sz="2000" noProof="0" dirty="0"/>
          </a:p>
        </p:txBody>
      </p:sp>
      <p:sp>
        <p:nvSpPr>
          <p:cNvPr id="7" name="Text 4"/>
          <p:cNvSpPr/>
          <p:nvPr/>
        </p:nvSpPr>
        <p:spPr>
          <a:xfrm>
            <a:off x="793790" y="5483625"/>
            <a:ext cx="12384328" cy="635079"/>
          </a:xfrm>
          <a:prstGeom prst="rect">
            <a:avLst/>
          </a:prstGeom>
          <a:noFill/>
          <a:ln/>
        </p:spPr>
        <p:txBody>
          <a:bodyPr wrap="square" lIns="0" tIns="0" rIns="0" bIns="0" rtlCol="0" anchor="t"/>
          <a:lstStyle/>
          <a:p>
            <a:pPr marL="342900" indent="-342900" algn="l">
              <a:lnSpc>
                <a:spcPts val="2500"/>
              </a:lnSpc>
              <a:buSzPct val="100000"/>
              <a:buChar char="•"/>
            </a:pPr>
            <a:r>
              <a:rPr lang="es-ES" sz="2000" b="1" noProof="0" dirty="0">
                <a:solidFill>
                  <a:srgbClr val="15213F"/>
                </a:solidFill>
                <a:latin typeface="Roboto" pitchFamily="34" charset="0"/>
                <a:ea typeface="Roboto" pitchFamily="34" charset="-122"/>
                <a:cs typeface="Roboto" pitchFamily="34" charset="-120"/>
              </a:rPr>
              <a:t>Atención a los plazos: </a:t>
            </a:r>
            <a:r>
              <a:rPr lang="es-ES" sz="2000" noProof="0" dirty="0">
                <a:solidFill>
                  <a:srgbClr val="15213F"/>
                </a:solidFill>
                <a:latin typeface="Roboto" pitchFamily="34" charset="0"/>
                <a:ea typeface="Roboto" pitchFamily="34" charset="-122"/>
                <a:cs typeface="Roboto" pitchFamily="34" charset="-120"/>
              </a:rPr>
              <a:t>Esté atento a los plazos de inscripción para no perder la oportunidad.</a:t>
            </a:r>
            <a:endParaRPr lang="pt-BR" sz="2000" noProof="0" dirty="0"/>
          </a:p>
        </p:txBody>
      </p:sp>
      <p:sp>
        <p:nvSpPr>
          <p:cNvPr id="8" name="Text 5"/>
          <p:cNvSpPr/>
          <p:nvPr/>
        </p:nvSpPr>
        <p:spPr>
          <a:xfrm>
            <a:off x="793790" y="6074116"/>
            <a:ext cx="12384328" cy="635079"/>
          </a:xfrm>
          <a:prstGeom prst="rect">
            <a:avLst/>
          </a:prstGeom>
          <a:noFill/>
          <a:ln/>
        </p:spPr>
        <p:txBody>
          <a:bodyPr wrap="square" lIns="0" tIns="0" rIns="0" bIns="0" rtlCol="0" anchor="t"/>
          <a:lstStyle/>
          <a:p>
            <a:pPr marL="342900" indent="-342900">
              <a:lnSpc>
                <a:spcPts val="2500"/>
              </a:lnSpc>
              <a:buSzPct val="100000"/>
              <a:buChar char="•"/>
            </a:pPr>
            <a:r>
              <a:rPr lang="pt-BR" sz="2000" b="1" noProof="0" dirty="0">
                <a:solidFill>
                  <a:srgbClr val="15213F"/>
                </a:solidFill>
                <a:latin typeface="Roboto" pitchFamily="34" charset="0"/>
                <a:ea typeface="Roboto" pitchFamily="34" charset="-122"/>
                <a:cs typeface="Roboto" pitchFamily="34" charset="-120"/>
              </a:rPr>
              <a:t>Dudas:</a:t>
            </a:r>
            <a:r>
              <a:rPr lang="pt-BR" sz="2000" noProof="0" dirty="0">
                <a:solidFill>
                  <a:srgbClr val="15213F"/>
                </a:solidFill>
                <a:latin typeface="Roboto" pitchFamily="34" charset="0"/>
                <a:ea typeface="Roboto" pitchFamily="34" charset="-122"/>
                <a:cs typeface="Roboto" pitchFamily="34" charset="-120"/>
              </a:rPr>
              <a:t> </a:t>
            </a:r>
            <a:r>
              <a:rPr lang="es-ES" sz="2000" noProof="0" dirty="0">
                <a:solidFill>
                  <a:srgbClr val="15213F"/>
                </a:solidFill>
                <a:latin typeface="Roboto" pitchFamily="34" charset="0"/>
                <a:ea typeface="Roboto" pitchFamily="34" charset="-122"/>
                <a:cs typeface="Roboto" pitchFamily="34" charset="-120"/>
              </a:rPr>
              <a:t>Cualquier pregunta sobre la convocatoria puede ser resuelta directamente con CAPES en la dirección </a:t>
            </a:r>
            <a:r>
              <a:rPr lang="pt-BR" sz="2000" noProof="0" dirty="0">
                <a:solidFill>
                  <a:srgbClr val="15213F"/>
                </a:solidFill>
                <a:latin typeface="Roboto" pitchFamily="34" charset="0"/>
                <a:ea typeface="Roboto" pitchFamily="34" charset="-122"/>
                <a:cs typeface="Roboto" pitchFamily="34" charset="-120"/>
                <a:hlinkClick r:id="rId4"/>
              </a:rPr>
              <a:t>inscricao.pecpg@capes.gov.br</a:t>
            </a:r>
            <a:r>
              <a:rPr lang="pt-BR" sz="2000" noProof="0" dirty="0">
                <a:solidFill>
                  <a:srgbClr val="15213F"/>
                </a:solidFill>
                <a:latin typeface="Roboto" pitchFamily="34" charset="0"/>
                <a:ea typeface="Roboto" pitchFamily="34" charset="-122"/>
                <a:cs typeface="Roboto" pitchFamily="34" charset="-120"/>
              </a:rPr>
              <a:t> </a:t>
            </a:r>
            <a:r>
              <a:rPr lang="es-ES" sz="2000" noProof="0" dirty="0">
                <a:solidFill>
                  <a:srgbClr val="15213F"/>
                </a:solidFill>
                <a:latin typeface="Roboto" pitchFamily="34" charset="0"/>
                <a:ea typeface="Roboto" pitchFamily="34" charset="-122"/>
                <a:cs typeface="Roboto" pitchFamily="34" charset="-120"/>
              </a:rPr>
              <a:t>y las dudas sobre la preselección directamente con </a:t>
            </a:r>
            <a:r>
              <a:rPr lang="es-ES" sz="2000" noProof="0" dirty="0" err="1">
                <a:solidFill>
                  <a:srgbClr val="15213F"/>
                </a:solidFill>
                <a:latin typeface="Roboto" pitchFamily="34" charset="0"/>
                <a:ea typeface="Roboto" pitchFamily="34" charset="-122"/>
                <a:cs typeface="Roboto" pitchFamily="34" charset="-120"/>
              </a:rPr>
              <a:t>Univali</a:t>
            </a:r>
            <a:r>
              <a:rPr lang="es-ES" sz="2000" noProof="0" dirty="0">
                <a:solidFill>
                  <a:srgbClr val="15213F"/>
                </a:solidFill>
                <a:latin typeface="Roboto" pitchFamily="34" charset="0"/>
                <a:ea typeface="Roboto" pitchFamily="34" charset="-122"/>
                <a:cs typeface="Roboto" pitchFamily="34" charset="-120"/>
              </a:rPr>
              <a:t> en la dirección</a:t>
            </a:r>
            <a:r>
              <a:rPr lang="pt-BR" sz="2000" noProof="0" dirty="0">
                <a:solidFill>
                  <a:srgbClr val="15213F"/>
                </a:solidFill>
                <a:latin typeface="Roboto" pitchFamily="34" charset="0"/>
                <a:ea typeface="Roboto" pitchFamily="34" charset="-122"/>
                <a:cs typeface="Roboto" pitchFamily="34" charset="-120"/>
              </a:rPr>
              <a:t> </a:t>
            </a:r>
            <a:r>
              <a:rPr lang="pt-BR" sz="2000" noProof="0" dirty="0">
                <a:solidFill>
                  <a:srgbClr val="15213F"/>
                </a:solidFill>
                <a:latin typeface="Roboto" pitchFamily="34" charset="0"/>
                <a:ea typeface="Roboto" pitchFamily="34" charset="-122"/>
                <a:cs typeface="Roboto" pitchFamily="34" charset="-120"/>
                <a:hlinkClick r:id="rId5"/>
              </a:rPr>
              <a:t>jaque@univali.br</a:t>
            </a:r>
            <a:r>
              <a:rPr lang="pt-BR" sz="2000" dirty="0">
                <a:solidFill>
                  <a:srgbClr val="15213F"/>
                </a:solidFill>
                <a:latin typeface="Roboto" pitchFamily="34" charset="0"/>
                <a:ea typeface="Roboto" pitchFamily="34" charset="-122"/>
                <a:cs typeface="Roboto" pitchFamily="34" charset="-120"/>
              </a:rPr>
              <a:t>.</a:t>
            </a:r>
            <a:endParaRPr lang="pt-BR" sz="2000" noProof="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935242"/>
            <a:ext cx="4961811" cy="620078"/>
          </a:xfrm>
          <a:prstGeom prst="rect">
            <a:avLst/>
          </a:prstGeom>
          <a:noFill/>
          <a:ln/>
        </p:spPr>
        <p:txBody>
          <a:bodyPr wrap="none" lIns="0" tIns="0" rIns="0" bIns="0" rtlCol="0" anchor="t"/>
          <a:lstStyle/>
          <a:p>
            <a:pPr marL="0" indent="0" algn="l">
              <a:lnSpc>
                <a:spcPts val="4850"/>
              </a:lnSpc>
              <a:buNone/>
            </a:pPr>
            <a:r>
              <a:rPr lang="pt-BR" sz="3900" noProof="0" dirty="0">
                <a:solidFill>
                  <a:srgbClr val="3257B8"/>
                </a:solidFill>
                <a:latin typeface="Roboto Slab" pitchFamily="34" charset="0"/>
                <a:ea typeface="Roboto Slab" pitchFamily="34" charset="-122"/>
                <a:cs typeface="Roboto Slab" pitchFamily="34" charset="-120"/>
              </a:rPr>
              <a:t>¿</a:t>
            </a:r>
            <a:r>
              <a:rPr lang="pt-BR" sz="3900" noProof="0" dirty="0" err="1">
                <a:solidFill>
                  <a:srgbClr val="3257B8"/>
                </a:solidFill>
                <a:latin typeface="Roboto Slab" pitchFamily="34" charset="0"/>
                <a:ea typeface="Roboto Slab" pitchFamily="34" charset="-122"/>
                <a:cs typeface="Roboto Slab" pitchFamily="34" charset="-120"/>
              </a:rPr>
              <a:t>Qué</a:t>
            </a:r>
            <a:r>
              <a:rPr lang="pt-BR" sz="3900" noProof="0" dirty="0">
                <a:solidFill>
                  <a:srgbClr val="3257B8"/>
                </a:solidFill>
                <a:latin typeface="Roboto Slab" pitchFamily="34" charset="0"/>
                <a:ea typeface="Roboto Slab" pitchFamily="34" charset="-122"/>
                <a:cs typeface="Roboto Slab" pitchFamily="34" charset="-120"/>
              </a:rPr>
              <a:t> es </a:t>
            </a:r>
            <a:r>
              <a:rPr lang="pt-BR" sz="3900" noProof="0" dirty="0" err="1">
                <a:solidFill>
                  <a:srgbClr val="3257B8"/>
                </a:solidFill>
                <a:latin typeface="Roboto Slab" pitchFamily="34" charset="0"/>
                <a:ea typeface="Roboto Slab" pitchFamily="34" charset="-122"/>
                <a:cs typeface="Roboto Slab" pitchFamily="34" charset="-120"/>
              </a:rPr>
              <a:t>el</a:t>
            </a:r>
            <a:r>
              <a:rPr lang="pt-BR" sz="3900" noProof="0" dirty="0">
                <a:solidFill>
                  <a:srgbClr val="3257B8"/>
                </a:solidFill>
                <a:latin typeface="Roboto Slab" pitchFamily="34" charset="0"/>
                <a:ea typeface="Roboto Slab" pitchFamily="34" charset="-122"/>
                <a:cs typeface="Roboto Slab" pitchFamily="34" charset="-120"/>
              </a:rPr>
              <a:t> PEC-PG? </a:t>
            </a:r>
            <a:endParaRPr lang="pt-BR" sz="3900" noProof="0" dirty="0"/>
          </a:p>
        </p:txBody>
      </p:sp>
      <p:sp>
        <p:nvSpPr>
          <p:cNvPr id="3" name="Shape 1"/>
          <p:cNvSpPr/>
          <p:nvPr/>
        </p:nvSpPr>
        <p:spPr>
          <a:xfrm>
            <a:off x="793790" y="3249811"/>
            <a:ext cx="4215289" cy="3044428"/>
          </a:xfrm>
          <a:prstGeom prst="roundRect">
            <a:avLst>
              <a:gd name="adj" fmla="val 3604"/>
            </a:avLst>
          </a:prstGeom>
          <a:solidFill>
            <a:srgbClr val="FBFCFE"/>
          </a:solidFill>
          <a:ln/>
        </p:spPr>
        <p:txBody>
          <a:bodyPr/>
          <a:lstStyle/>
          <a:p>
            <a:endParaRPr lang="pt-BR" noProof="0" dirty="0"/>
          </a:p>
        </p:txBody>
      </p:sp>
      <p:pic>
        <p:nvPicPr>
          <p:cNvPr id="4" name="Image 0" descr="preencoded.png"/>
          <p:cNvPicPr>
            <a:picLocks noChangeAspect="1"/>
          </p:cNvPicPr>
          <p:nvPr/>
        </p:nvPicPr>
        <p:blipFill>
          <a:blip r:embed="rId3"/>
          <a:stretch>
            <a:fillRect/>
          </a:stretch>
        </p:blipFill>
        <p:spPr>
          <a:xfrm>
            <a:off x="793790" y="3226951"/>
            <a:ext cx="4215289" cy="91440"/>
          </a:xfrm>
          <a:prstGeom prst="rect">
            <a:avLst/>
          </a:prstGeom>
        </p:spPr>
      </p:pic>
      <p:pic>
        <p:nvPicPr>
          <p:cNvPr id="5" name="Image 1" descr="preencoded.png"/>
          <p:cNvPicPr>
            <a:picLocks noChangeAspect="1"/>
          </p:cNvPicPr>
          <p:nvPr/>
        </p:nvPicPr>
        <p:blipFill>
          <a:blip r:embed="rId4"/>
          <a:stretch>
            <a:fillRect/>
          </a:stretch>
        </p:blipFill>
        <p:spPr>
          <a:xfrm>
            <a:off x="2603778" y="2952155"/>
            <a:ext cx="595313" cy="595313"/>
          </a:xfrm>
          <a:prstGeom prst="rect">
            <a:avLst/>
          </a:prstGeom>
        </p:spPr>
      </p:pic>
      <p:pic>
        <p:nvPicPr>
          <p:cNvPr id="6" name="Image 2" descr="preencoded.png"/>
          <p:cNvPicPr>
            <a:picLocks noChangeAspect="1"/>
          </p:cNvPicPr>
          <p:nvPr/>
        </p:nvPicPr>
        <p:blipFill>
          <a:blip r:embed="rId5"/>
          <a:stretch>
            <a:fillRect/>
          </a:stretch>
        </p:blipFill>
        <p:spPr>
          <a:xfrm>
            <a:off x="2782372" y="3100983"/>
            <a:ext cx="238125" cy="297656"/>
          </a:xfrm>
          <a:prstGeom prst="rect">
            <a:avLst/>
          </a:prstGeom>
        </p:spPr>
      </p:pic>
      <p:sp>
        <p:nvSpPr>
          <p:cNvPr id="7" name="Text 2"/>
          <p:cNvSpPr/>
          <p:nvPr/>
        </p:nvSpPr>
        <p:spPr>
          <a:xfrm>
            <a:off x="1015008" y="3745944"/>
            <a:ext cx="3050024" cy="310158"/>
          </a:xfrm>
          <a:prstGeom prst="rect">
            <a:avLst/>
          </a:prstGeom>
          <a:noFill/>
          <a:ln/>
        </p:spPr>
        <p:txBody>
          <a:bodyPr wrap="none" lIns="0" tIns="0" rIns="0" bIns="0" rtlCol="0" anchor="t"/>
          <a:lstStyle/>
          <a:p>
            <a:pPr marL="0" indent="0" algn="l">
              <a:lnSpc>
                <a:spcPts val="2400"/>
              </a:lnSpc>
              <a:buNone/>
            </a:pPr>
            <a:r>
              <a:rPr lang="pt-BR" sz="2400" noProof="0" dirty="0" err="1">
                <a:solidFill>
                  <a:srgbClr val="15213F"/>
                </a:solidFill>
                <a:latin typeface="Roboto Slab" pitchFamily="34" charset="0"/>
                <a:ea typeface="Roboto Slab" pitchFamily="34" charset="-122"/>
                <a:cs typeface="Roboto Slab" pitchFamily="34" charset="-120"/>
              </a:rPr>
              <a:t>Coordinación</a:t>
            </a:r>
            <a:r>
              <a:rPr lang="pt-BR" sz="2400" noProof="0" dirty="0">
                <a:solidFill>
                  <a:srgbClr val="15213F"/>
                </a:solidFill>
                <a:latin typeface="Roboto Slab" pitchFamily="34" charset="0"/>
                <a:ea typeface="Roboto Slab" pitchFamily="34" charset="-122"/>
                <a:cs typeface="Roboto Slab" pitchFamily="34" charset="-120"/>
              </a:rPr>
              <a:t> Colaborativa</a:t>
            </a:r>
            <a:endParaRPr lang="pt-BR" sz="2400" noProof="0" dirty="0"/>
          </a:p>
        </p:txBody>
      </p:sp>
      <p:sp>
        <p:nvSpPr>
          <p:cNvPr id="8" name="Text 3"/>
          <p:cNvSpPr/>
          <p:nvPr/>
        </p:nvSpPr>
        <p:spPr>
          <a:xfrm>
            <a:off x="1015008" y="4175165"/>
            <a:ext cx="3772853" cy="1587698"/>
          </a:xfrm>
          <a:prstGeom prst="rect">
            <a:avLst/>
          </a:prstGeom>
          <a:noFill/>
          <a:ln/>
        </p:spPr>
        <p:txBody>
          <a:bodyPr wrap="square" lIns="0" tIns="0" rIns="0" bIns="0" rtlCol="0" anchor="t"/>
          <a:lstStyle/>
          <a:p>
            <a:pPr marL="0" indent="0" algn="l">
              <a:lnSpc>
                <a:spcPts val="2500"/>
              </a:lnSpc>
              <a:buNone/>
            </a:pPr>
            <a:r>
              <a:rPr lang="es-ES" noProof="0" dirty="0">
                <a:solidFill>
                  <a:srgbClr val="15213F"/>
                </a:solidFill>
                <a:latin typeface="Roboto" pitchFamily="34" charset="0"/>
                <a:ea typeface="Roboto" pitchFamily="34" charset="-122"/>
                <a:cs typeface="Roboto" pitchFamily="34" charset="-120"/>
              </a:rPr>
              <a:t>Programa resultado de la colaboración entre CAPES, el Ministerio de Relaciones Exteriores (MRE) y el </a:t>
            </a:r>
            <a:r>
              <a:rPr lang="es-ES" noProof="0" dirty="0" err="1">
                <a:solidFill>
                  <a:srgbClr val="15213F"/>
                </a:solidFill>
                <a:latin typeface="Roboto" pitchFamily="34" charset="0"/>
                <a:ea typeface="Roboto" pitchFamily="34" charset="-122"/>
                <a:cs typeface="Roboto" pitchFamily="34" charset="-120"/>
              </a:rPr>
              <a:t>CNPq</a:t>
            </a:r>
            <a:r>
              <a:rPr lang="es-ES" noProof="0" dirty="0">
                <a:solidFill>
                  <a:srgbClr val="15213F"/>
                </a:solidFill>
                <a:latin typeface="Roboto" pitchFamily="34" charset="0"/>
                <a:ea typeface="Roboto" pitchFamily="34" charset="-122"/>
                <a:cs typeface="Roboto" pitchFamily="34" charset="-120"/>
              </a:rPr>
              <a:t>, uniendo esfuerzos para promover la educación y la cooperación internacional</a:t>
            </a:r>
            <a:r>
              <a:rPr lang="pt-BR" noProof="0" dirty="0">
                <a:solidFill>
                  <a:srgbClr val="15213F"/>
                </a:solidFill>
                <a:latin typeface="Roboto" pitchFamily="34" charset="0"/>
                <a:ea typeface="Roboto" pitchFamily="34" charset="-122"/>
                <a:cs typeface="Roboto" pitchFamily="34" charset="-120"/>
              </a:rPr>
              <a:t>.</a:t>
            </a:r>
            <a:endParaRPr lang="pt-BR" noProof="0" dirty="0"/>
          </a:p>
        </p:txBody>
      </p:sp>
      <p:sp>
        <p:nvSpPr>
          <p:cNvPr id="9" name="Shape 4"/>
          <p:cNvSpPr/>
          <p:nvPr/>
        </p:nvSpPr>
        <p:spPr>
          <a:xfrm>
            <a:off x="5207437" y="3249811"/>
            <a:ext cx="4215408" cy="3044428"/>
          </a:xfrm>
          <a:prstGeom prst="roundRect">
            <a:avLst>
              <a:gd name="adj" fmla="val 3604"/>
            </a:avLst>
          </a:prstGeom>
          <a:solidFill>
            <a:srgbClr val="FBFCFE"/>
          </a:solidFill>
          <a:ln/>
        </p:spPr>
        <p:txBody>
          <a:bodyPr/>
          <a:lstStyle/>
          <a:p>
            <a:endParaRPr lang="pt-BR" noProof="0" dirty="0"/>
          </a:p>
        </p:txBody>
      </p:sp>
      <p:pic>
        <p:nvPicPr>
          <p:cNvPr id="10" name="Image 3" descr="preencoded.png"/>
          <p:cNvPicPr>
            <a:picLocks noChangeAspect="1"/>
          </p:cNvPicPr>
          <p:nvPr/>
        </p:nvPicPr>
        <p:blipFill>
          <a:blip r:embed="rId3"/>
          <a:stretch>
            <a:fillRect/>
          </a:stretch>
        </p:blipFill>
        <p:spPr>
          <a:xfrm>
            <a:off x="5207437" y="3226951"/>
            <a:ext cx="4215408" cy="91440"/>
          </a:xfrm>
          <a:prstGeom prst="rect">
            <a:avLst/>
          </a:prstGeom>
        </p:spPr>
      </p:pic>
      <p:pic>
        <p:nvPicPr>
          <p:cNvPr id="11" name="Image 4" descr="preencoded.png"/>
          <p:cNvPicPr>
            <a:picLocks noChangeAspect="1"/>
          </p:cNvPicPr>
          <p:nvPr/>
        </p:nvPicPr>
        <p:blipFill>
          <a:blip r:embed="rId4"/>
          <a:stretch>
            <a:fillRect/>
          </a:stretch>
        </p:blipFill>
        <p:spPr>
          <a:xfrm>
            <a:off x="7017425" y="2952155"/>
            <a:ext cx="595313" cy="595313"/>
          </a:xfrm>
          <a:prstGeom prst="rect">
            <a:avLst/>
          </a:prstGeom>
        </p:spPr>
      </p:pic>
      <p:pic>
        <p:nvPicPr>
          <p:cNvPr id="12" name="Image 5" descr="preencoded.png"/>
          <p:cNvPicPr>
            <a:picLocks noChangeAspect="1"/>
          </p:cNvPicPr>
          <p:nvPr/>
        </p:nvPicPr>
        <p:blipFill>
          <a:blip r:embed="rId6"/>
          <a:stretch>
            <a:fillRect/>
          </a:stretch>
        </p:blipFill>
        <p:spPr>
          <a:xfrm>
            <a:off x="7196018" y="3100983"/>
            <a:ext cx="238125" cy="297656"/>
          </a:xfrm>
          <a:prstGeom prst="rect">
            <a:avLst/>
          </a:prstGeom>
        </p:spPr>
      </p:pic>
      <p:sp>
        <p:nvSpPr>
          <p:cNvPr id="13" name="Text 5"/>
          <p:cNvSpPr/>
          <p:nvPr/>
        </p:nvSpPr>
        <p:spPr>
          <a:xfrm>
            <a:off x="5428655" y="3745944"/>
            <a:ext cx="2701766" cy="310158"/>
          </a:xfrm>
          <a:prstGeom prst="rect">
            <a:avLst/>
          </a:prstGeom>
          <a:noFill/>
          <a:ln/>
        </p:spPr>
        <p:txBody>
          <a:bodyPr wrap="none" lIns="0" tIns="0" rIns="0" bIns="0" rtlCol="0" anchor="t"/>
          <a:lstStyle/>
          <a:p>
            <a:pPr marL="0" indent="0" algn="l">
              <a:lnSpc>
                <a:spcPts val="2400"/>
              </a:lnSpc>
              <a:buNone/>
            </a:pPr>
            <a:r>
              <a:rPr lang="pt-BR" sz="2400" noProof="0" dirty="0">
                <a:solidFill>
                  <a:srgbClr val="15213F"/>
                </a:solidFill>
                <a:latin typeface="Roboto Slab" pitchFamily="34" charset="0"/>
                <a:ea typeface="Roboto Slab" pitchFamily="34" charset="-122"/>
                <a:cs typeface="Roboto Slab" pitchFamily="34" charset="-120"/>
              </a:rPr>
              <a:t>Apoyo a </a:t>
            </a:r>
            <a:r>
              <a:rPr lang="pt-BR" sz="2400" noProof="0" dirty="0" err="1">
                <a:solidFill>
                  <a:srgbClr val="15213F"/>
                </a:solidFill>
                <a:latin typeface="Roboto Slab" pitchFamily="34" charset="0"/>
                <a:ea typeface="Roboto Slab" pitchFamily="34" charset="-122"/>
                <a:cs typeface="Roboto Slab" pitchFamily="34" charset="-120"/>
              </a:rPr>
              <a:t>Posgrado</a:t>
            </a:r>
            <a:endParaRPr lang="pt-BR" sz="2400" noProof="0" dirty="0"/>
          </a:p>
        </p:txBody>
      </p:sp>
      <p:sp>
        <p:nvSpPr>
          <p:cNvPr id="14" name="Text 6"/>
          <p:cNvSpPr/>
          <p:nvPr/>
        </p:nvSpPr>
        <p:spPr>
          <a:xfrm>
            <a:off x="5428655" y="4175165"/>
            <a:ext cx="3772972" cy="1587698"/>
          </a:xfrm>
          <a:prstGeom prst="rect">
            <a:avLst/>
          </a:prstGeom>
          <a:noFill/>
          <a:ln/>
        </p:spPr>
        <p:txBody>
          <a:bodyPr wrap="square" lIns="0" tIns="0" rIns="0" bIns="0" rtlCol="0" anchor="t"/>
          <a:lstStyle/>
          <a:p>
            <a:pPr marL="0" indent="0" algn="l">
              <a:lnSpc>
                <a:spcPts val="2500"/>
              </a:lnSpc>
              <a:buNone/>
            </a:pPr>
            <a:r>
              <a:rPr lang="es-ES" noProof="0" dirty="0">
                <a:solidFill>
                  <a:srgbClr val="15213F"/>
                </a:solidFill>
                <a:latin typeface="Roboto" pitchFamily="34" charset="0"/>
                <a:ea typeface="Roboto" pitchFamily="34" charset="-122"/>
                <a:cs typeface="Roboto" pitchFamily="34" charset="-120"/>
              </a:rPr>
              <a:t>El objetivo principal es ofrecer becas de maestría y doctorado para estudiantes extranjeros en universidades brasileñas, incentivando el desarrollo académico.</a:t>
            </a:r>
            <a:endParaRPr lang="pt-BR" noProof="0" dirty="0"/>
          </a:p>
        </p:txBody>
      </p:sp>
      <p:sp>
        <p:nvSpPr>
          <p:cNvPr id="15" name="Shape 7"/>
          <p:cNvSpPr/>
          <p:nvPr/>
        </p:nvSpPr>
        <p:spPr>
          <a:xfrm>
            <a:off x="9621203" y="3249811"/>
            <a:ext cx="4215289" cy="3044428"/>
          </a:xfrm>
          <a:prstGeom prst="roundRect">
            <a:avLst>
              <a:gd name="adj" fmla="val 3604"/>
            </a:avLst>
          </a:prstGeom>
          <a:solidFill>
            <a:srgbClr val="FBFCFE"/>
          </a:solidFill>
          <a:ln/>
        </p:spPr>
        <p:txBody>
          <a:bodyPr/>
          <a:lstStyle/>
          <a:p>
            <a:endParaRPr lang="pt-BR" noProof="0" dirty="0"/>
          </a:p>
        </p:txBody>
      </p:sp>
      <p:pic>
        <p:nvPicPr>
          <p:cNvPr id="16" name="Image 6" descr="preencoded.png"/>
          <p:cNvPicPr>
            <a:picLocks noChangeAspect="1"/>
          </p:cNvPicPr>
          <p:nvPr/>
        </p:nvPicPr>
        <p:blipFill>
          <a:blip r:embed="rId3"/>
          <a:stretch>
            <a:fillRect/>
          </a:stretch>
        </p:blipFill>
        <p:spPr>
          <a:xfrm>
            <a:off x="9621203" y="3226951"/>
            <a:ext cx="4215289" cy="91440"/>
          </a:xfrm>
          <a:prstGeom prst="rect">
            <a:avLst/>
          </a:prstGeom>
        </p:spPr>
      </p:pic>
      <p:pic>
        <p:nvPicPr>
          <p:cNvPr id="17" name="Image 7" descr="preencoded.png"/>
          <p:cNvPicPr>
            <a:picLocks noChangeAspect="1"/>
          </p:cNvPicPr>
          <p:nvPr/>
        </p:nvPicPr>
        <p:blipFill>
          <a:blip r:embed="rId4"/>
          <a:stretch>
            <a:fillRect/>
          </a:stretch>
        </p:blipFill>
        <p:spPr>
          <a:xfrm>
            <a:off x="11431191" y="2952155"/>
            <a:ext cx="595313" cy="595313"/>
          </a:xfrm>
          <a:prstGeom prst="rect">
            <a:avLst/>
          </a:prstGeom>
        </p:spPr>
      </p:pic>
      <p:pic>
        <p:nvPicPr>
          <p:cNvPr id="18" name="Image 8" descr="preencoded.png"/>
          <p:cNvPicPr>
            <a:picLocks noChangeAspect="1"/>
          </p:cNvPicPr>
          <p:nvPr/>
        </p:nvPicPr>
        <p:blipFill>
          <a:blip r:embed="rId7"/>
          <a:stretch>
            <a:fillRect/>
          </a:stretch>
        </p:blipFill>
        <p:spPr>
          <a:xfrm>
            <a:off x="11609784" y="3100983"/>
            <a:ext cx="238125" cy="297656"/>
          </a:xfrm>
          <a:prstGeom prst="rect">
            <a:avLst/>
          </a:prstGeom>
        </p:spPr>
      </p:pic>
      <p:sp>
        <p:nvSpPr>
          <p:cNvPr id="19" name="Text 8"/>
          <p:cNvSpPr/>
          <p:nvPr/>
        </p:nvSpPr>
        <p:spPr>
          <a:xfrm>
            <a:off x="9842421" y="3745944"/>
            <a:ext cx="3772853" cy="620316"/>
          </a:xfrm>
          <a:prstGeom prst="rect">
            <a:avLst/>
          </a:prstGeom>
          <a:noFill/>
          <a:ln/>
        </p:spPr>
        <p:txBody>
          <a:bodyPr wrap="square" lIns="0" tIns="0" rIns="0" bIns="0" rtlCol="0" anchor="t"/>
          <a:lstStyle/>
          <a:p>
            <a:pPr marL="0" indent="0" algn="l">
              <a:lnSpc>
                <a:spcPts val="2400"/>
              </a:lnSpc>
              <a:buNone/>
            </a:pPr>
            <a:r>
              <a:rPr lang="pt-BR" sz="2400" noProof="0" dirty="0" err="1">
                <a:solidFill>
                  <a:srgbClr val="15213F"/>
                </a:solidFill>
                <a:latin typeface="Roboto Slab" pitchFamily="34" charset="0"/>
                <a:ea typeface="Roboto Slab" pitchFamily="34" charset="-122"/>
                <a:cs typeface="Roboto Slab" pitchFamily="34" charset="-120"/>
              </a:rPr>
              <a:t>Internacionalización</a:t>
            </a:r>
            <a:r>
              <a:rPr lang="pt-BR" sz="2400" noProof="0" dirty="0">
                <a:solidFill>
                  <a:srgbClr val="15213F"/>
                </a:solidFill>
                <a:latin typeface="Roboto Slab" pitchFamily="34" charset="0"/>
                <a:ea typeface="Roboto Slab" pitchFamily="34" charset="-122"/>
                <a:cs typeface="Roboto Slab" pitchFamily="34" charset="-120"/>
              </a:rPr>
              <a:t> y </a:t>
            </a:r>
            <a:r>
              <a:rPr lang="pt-BR" sz="2400" noProof="0" dirty="0" err="1">
                <a:solidFill>
                  <a:srgbClr val="15213F"/>
                </a:solidFill>
                <a:latin typeface="Roboto Slab" pitchFamily="34" charset="0"/>
                <a:ea typeface="Roboto Slab" pitchFamily="34" charset="-122"/>
                <a:cs typeface="Roboto Slab" pitchFamily="34" charset="-120"/>
              </a:rPr>
              <a:t>Diversidad</a:t>
            </a:r>
            <a:endParaRPr lang="pt-BR" sz="2400" noProof="0" dirty="0"/>
          </a:p>
        </p:txBody>
      </p:sp>
      <p:sp>
        <p:nvSpPr>
          <p:cNvPr id="20" name="Text 9"/>
          <p:cNvSpPr/>
          <p:nvPr/>
        </p:nvSpPr>
        <p:spPr>
          <a:xfrm>
            <a:off x="9842421" y="4485323"/>
            <a:ext cx="3772853" cy="1587698"/>
          </a:xfrm>
          <a:prstGeom prst="rect">
            <a:avLst/>
          </a:prstGeom>
          <a:noFill/>
          <a:ln/>
        </p:spPr>
        <p:txBody>
          <a:bodyPr wrap="square" lIns="0" tIns="0" rIns="0" bIns="0" rtlCol="0" anchor="t"/>
          <a:lstStyle/>
          <a:p>
            <a:pPr marL="0" indent="0" algn="l">
              <a:lnSpc>
                <a:spcPts val="2500"/>
              </a:lnSpc>
              <a:buNone/>
            </a:pPr>
            <a:r>
              <a:rPr lang="es-ES" noProof="0" dirty="0">
                <a:solidFill>
                  <a:srgbClr val="15213F"/>
                </a:solidFill>
                <a:latin typeface="Roboto" pitchFamily="34" charset="0"/>
                <a:ea typeface="Roboto" pitchFamily="34" charset="-122"/>
                <a:cs typeface="Roboto" pitchFamily="34" charset="-120"/>
              </a:rPr>
              <a:t>Contribuye a la internacionalización de la ciencia y tecnología brasileña, además de promover el intercambio de conocimientos y la valoración de la diversidad cultural.</a:t>
            </a:r>
            <a:endParaRPr lang="pt-BR" noProof="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809036"/>
            <a:ext cx="5859185" cy="620078"/>
          </a:xfrm>
          <a:prstGeom prst="rect">
            <a:avLst/>
          </a:prstGeom>
          <a:noFill/>
          <a:ln/>
        </p:spPr>
        <p:txBody>
          <a:bodyPr wrap="none" lIns="0" tIns="0" rIns="0" bIns="0" rtlCol="0" anchor="t"/>
          <a:lstStyle/>
          <a:p>
            <a:pPr marL="0" indent="0" algn="l">
              <a:lnSpc>
                <a:spcPts val="4850"/>
              </a:lnSpc>
              <a:buNone/>
            </a:pPr>
            <a:r>
              <a:rPr lang="pt-BR" sz="3900" noProof="0" dirty="0">
                <a:solidFill>
                  <a:srgbClr val="3257B8"/>
                </a:solidFill>
                <a:latin typeface="Roboto Slab" pitchFamily="34" charset="0"/>
                <a:ea typeface="Roboto Slab" pitchFamily="34" charset="-122"/>
                <a:cs typeface="Roboto Slab" pitchFamily="34" charset="-120"/>
              </a:rPr>
              <a:t>Impacto y Oportunidades</a:t>
            </a:r>
            <a:endParaRPr lang="pt-BR" sz="3900" noProof="0" dirty="0"/>
          </a:p>
        </p:txBody>
      </p:sp>
      <p:pic>
        <p:nvPicPr>
          <p:cNvPr id="3" name="Image 0" descr="preencoded.png"/>
          <p:cNvPicPr>
            <a:picLocks noChangeAspect="1"/>
          </p:cNvPicPr>
          <p:nvPr/>
        </p:nvPicPr>
        <p:blipFill>
          <a:blip r:embed="rId3"/>
          <a:stretch>
            <a:fillRect/>
          </a:stretch>
        </p:blipFill>
        <p:spPr>
          <a:xfrm>
            <a:off x="793790" y="2825948"/>
            <a:ext cx="595313" cy="595313"/>
          </a:xfrm>
          <a:prstGeom prst="rect">
            <a:avLst/>
          </a:prstGeom>
        </p:spPr>
      </p:pic>
      <p:sp>
        <p:nvSpPr>
          <p:cNvPr id="4" name="Text 1"/>
          <p:cNvSpPr/>
          <p:nvPr/>
        </p:nvSpPr>
        <p:spPr>
          <a:xfrm>
            <a:off x="1637109" y="2993350"/>
            <a:ext cx="3148608" cy="310158"/>
          </a:xfrm>
          <a:prstGeom prst="rect">
            <a:avLst/>
          </a:prstGeom>
          <a:noFill/>
          <a:ln/>
        </p:spPr>
        <p:txBody>
          <a:bodyPr wrap="none" lIns="0" tIns="0" rIns="0" bIns="0" rtlCol="0" anchor="t"/>
          <a:lstStyle/>
          <a:p>
            <a:pPr marL="0" indent="0" algn="l">
              <a:lnSpc>
                <a:spcPts val="2400"/>
              </a:lnSpc>
              <a:buNone/>
            </a:pPr>
            <a:r>
              <a:rPr lang="pt-BR" sz="2400" noProof="0" dirty="0" err="1">
                <a:solidFill>
                  <a:srgbClr val="15213F"/>
                </a:solidFill>
                <a:latin typeface="Roboto Slab" pitchFamily="34" charset="0"/>
                <a:ea typeface="Roboto Slab" pitchFamily="34" charset="-122"/>
                <a:cs typeface="Roboto Slab" pitchFamily="34" charset="-120"/>
              </a:rPr>
              <a:t>Fortalecimiento</a:t>
            </a:r>
            <a:r>
              <a:rPr lang="pt-BR" sz="2400" noProof="0" dirty="0">
                <a:solidFill>
                  <a:srgbClr val="15213F"/>
                </a:solidFill>
                <a:latin typeface="Roboto Slab" pitchFamily="34" charset="0"/>
                <a:ea typeface="Roboto Slab" pitchFamily="34" charset="-122"/>
                <a:cs typeface="Roboto Slab" pitchFamily="34" charset="-120"/>
              </a:rPr>
              <a:t> Académico</a:t>
            </a:r>
            <a:endParaRPr lang="pt-BR" sz="2400" noProof="0" dirty="0"/>
          </a:p>
        </p:txBody>
      </p:sp>
      <p:sp>
        <p:nvSpPr>
          <p:cNvPr id="5" name="Text 2"/>
          <p:cNvSpPr/>
          <p:nvPr/>
        </p:nvSpPr>
        <p:spPr>
          <a:xfrm>
            <a:off x="1637109" y="3422571"/>
            <a:ext cx="5554028" cy="952619"/>
          </a:xfrm>
          <a:prstGeom prst="rect">
            <a:avLst/>
          </a:prstGeom>
          <a:noFill/>
          <a:ln/>
        </p:spPr>
        <p:txBody>
          <a:bodyPr wrap="square" lIns="0" tIns="0" rIns="0" bIns="0" rtlCol="0" anchor="t"/>
          <a:lstStyle/>
          <a:p>
            <a:pPr marL="0" indent="0" algn="l">
              <a:lnSpc>
                <a:spcPts val="2500"/>
              </a:lnSpc>
              <a:buNone/>
            </a:pPr>
            <a:r>
              <a:rPr lang="es-ES" noProof="0" dirty="0">
                <a:solidFill>
                  <a:srgbClr val="15213F"/>
                </a:solidFill>
                <a:latin typeface="Roboto" pitchFamily="34" charset="0"/>
                <a:ea typeface="Roboto" pitchFamily="34" charset="-122"/>
                <a:cs typeface="Roboto" pitchFamily="34" charset="-120"/>
              </a:rPr>
              <a:t>El PEC-PG fortalece la internacionalización de las universidades brasileñas, enriqueciendo el entorno académico con diversas perspectivas.</a:t>
            </a:r>
            <a:endParaRPr lang="pt-BR" noProof="0" dirty="0"/>
          </a:p>
        </p:txBody>
      </p:sp>
      <p:pic>
        <p:nvPicPr>
          <p:cNvPr id="6" name="Image 1" descr="preencoded.png"/>
          <p:cNvPicPr>
            <a:picLocks noChangeAspect="1"/>
          </p:cNvPicPr>
          <p:nvPr/>
        </p:nvPicPr>
        <p:blipFill>
          <a:blip r:embed="rId4"/>
          <a:stretch>
            <a:fillRect/>
          </a:stretch>
        </p:blipFill>
        <p:spPr>
          <a:xfrm>
            <a:off x="7439144" y="2825948"/>
            <a:ext cx="595313" cy="595313"/>
          </a:xfrm>
          <a:prstGeom prst="rect">
            <a:avLst/>
          </a:prstGeom>
        </p:spPr>
      </p:pic>
      <p:sp>
        <p:nvSpPr>
          <p:cNvPr id="7" name="Text 3"/>
          <p:cNvSpPr/>
          <p:nvPr/>
        </p:nvSpPr>
        <p:spPr>
          <a:xfrm>
            <a:off x="8282464" y="2993350"/>
            <a:ext cx="2480905" cy="310158"/>
          </a:xfrm>
          <a:prstGeom prst="rect">
            <a:avLst/>
          </a:prstGeom>
          <a:noFill/>
          <a:ln/>
        </p:spPr>
        <p:txBody>
          <a:bodyPr wrap="none" lIns="0" tIns="0" rIns="0" bIns="0" rtlCol="0" anchor="t"/>
          <a:lstStyle/>
          <a:p>
            <a:pPr marL="0" indent="0" algn="l">
              <a:lnSpc>
                <a:spcPts val="2400"/>
              </a:lnSpc>
              <a:buNone/>
            </a:pPr>
            <a:r>
              <a:rPr lang="pt-BR" sz="2400" noProof="0" dirty="0" err="1">
                <a:solidFill>
                  <a:srgbClr val="15213F"/>
                </a:solidFill>
                <a:latin typeface="Roboto Slab" pitchFamily="34" charset="0"/>
                <a:ea typeface="Roboto Slab" pitchFamily="34" charset="-122"/>
                <a:cs typeface="Roboto Slab" pitchFamily="34" charset="-120"/>
              </a:rPr>
              <a:t>Cooperación</a:t>
            </a:r>
            <a:r>
              <a:rPr lang="pt-BR" sz="2400" noProof="0" dirty="0">
                <a:solidFill>
                  <a:srgbClr val="15213F"/>
                </a:solidFill>
                <a:latin typeface="Roboto Slab" pitchFamily="34" charset="0"/>
                <a:ea typeface="Roboto Slab" pitchFamily="34" charset="-122"/>
                <a:cs typeface="Roboto Slab" pitchFamily="34" charset="-120"/>
              </a:rPr>
              <a:t> Global</a:t>
            </a:r>
            <a:endParaRPr lang="pt-BR" sz="2400" noProof="0" dirty="0"/>
          </a:p>
        </p:txBody>
      </p:sp>
      <p:sp>
        <p:nvSpPr>
          <p:cNvPr id="8" name="Text 4"/>
          <p:cNvSpPr/>
          <p:nvPr/>
        </p:nvSpPr>
        <p:spPr>
          <a:xfrm>
            <a:off x="8282464" y="3422571"/>
            <a:ext cx="5554147" cy="635079"/>
          </a:xfrm>
          <a:prstGeom prst="rect">
            <a:avLst/>
          </a:prstGeom>
          <a:noFill/>
          <a:ln/>
        </p:spPr>
        <p:txBody>
          <a:bodyPr wrap="square" lIns="0" tIns="0" rIns="0" bIns="0" rtlCol="0" anchor="t"/>
          <a:lstStyle/>
          <a:p>
            <a:pPr marL="0" indent="0" algn="l">
              <a:lnSpc>
                <a:spcPts val="2500"/>
              </a:lnSpc>
              <a:buNone/>
            </a:pPr>
            <a:r>
              <a:rPr lang="es-ES" noProof="0" dirty="0">
                <a:solidFill>
                  <a:srgbClr val="15213F"/>
                </a:solidFill>
                <a:latin typeface="Roboto" pitchFamily="34" charset="0"/>
                <a:ea typeface="Roboto" pitchFamily="34" charset="-122"/>
                <a:cs typeface="Roboto" pitchFamily="34" charset="-120"/>
              </a:rPr>
              <a:t>Promueve la cooperación científica y cultural entre Brasil y los países socios, construyendo puentes para el futuro.</a:t>
            </a:r>
            <a:endParaRPr lang="pt-BR" noProof="0" dirty="0"/>
          </a:p>
        </p:txBody>
      </p:sp>
      <p:pic>
        <p:nvPicPr>
          <p:cNvPr id="9" name="Image 2" descr="preencoded.png"/>
          <p:cNvPicPr>
            <a:picLocks noChangeAspect="1"/>
          </p:cNvPicPr>
          <p:nvPr/>
        </p:nvPicPr>
        <p:blipFill>
          <a:blip r:embed="rId5"/>
          <a:stretch>
            <a:fillRect/>
          </a:stretch>
        </p:blipFill>
        <p:spPr>
          <a:xfrm>
            <a:off x="793790" y="4871323"/>
            <a:ext cx="595313" cy="595313"/>
          </a:xfrm>
          <a:prstGeom prst="rect">
            <a:avLst/>
          </a:prstGeom>
        </p:spPr>
      </p:pic>
      <p:sp>
        <p:nvSpPr>
          <p:cNvPr id="10" name="Text 5"/>
          <p:cNvSpPr/>
          <p:nvPr/>
        </p:nvSpPr>
        <p:spPr>
          <a:xfrm>
            <a:off x="1637109" y="5038725"/>
            <a:ext cx="3418523" cy="310158"/>
          </a:xfrm>
          <a:prstGeom prst="rect">
            <a:avLst/>
          </a:prstGeom>
          <a:noFill/>
          <a:ln/>
        </p:spPr>
        <p:txBody>
          <a:bodyPr wrap="none" lIns="0" tIns="0" rIns="0" bIns="0" rtlCol="0" anchor="t"/>
          <a:lstStyle/>
          <a:p>
            <a:pPr marL="0" indent="0" algn="l">
              <a:lnSpc>
                <a:spcPts val="2400"/>
              </a:lnSpc>
              <a:buNone/>
            </a:pPr>
            <a:r>
              <a:rPr lang="pt-BR" sz="2400" noProof="0" dirty="0" err="1">
                <a:solidFill>
                  <a:srgbClr val="15213F"/>
                </a:solidFill>
                <a:latin typeface="Roboto Slab" pitchFamily="34" charset="0"/>
                <a:ea typeface="Roboto Slab" pitchFamily="34" charset="-122"/>
                <a:cs typeface="Roboto Slab" pitchFamily="34" charset="-120"/>
              </a:rPr>
              <a:t>Desarrollo</a:t>
            </a:r>
            <a:r>
              <a:rPr lang="pt-BR" sz="2400" noProof="0" dirty="0">
                <a:solidFill>
                  <a:srgbClr val="15213F"/>
                </a:solidFill>
                <a:latin typeface="Roboto Slab" pitchFamily="34" charset="0"/>
                <a:ea typeface="Roboto Slab" pitchFamily="34" charset="-122"/>
                <a:cs typeface="Roboto Slab" pitchFamily="34" charset="-120"/>
              </a:rPr>
              <a:t> de Talentos</a:t>
            </a:r>
            <a:endParaRPr lang="pt-BR" sz="2400" noProof="0" dirty="0"/>
          </a:p>
        </p:txBody>
      </p:sp>
      <p:sp>
        <p:nvSpPr>
          <p:cNvPr id="11" name="Text 6"/>
          <p:cNvSpPr/>
          <p:nvPr/>
        </p:nvSpPr>
        <p:spPr>
          <a:xfrm>
            <a:off x="1637109" y="5467945"/>
            <a:ext cx="5554028" cy="952619"/>
          </a:xfrm>
          <a:prstGeom prst="rect">
            <a:avLst/>
          </a:prstGeom>
          <a:noFill/>
          <a:ln/>
        </p:spPr>
        <p:txBody>
          <a:bodyPr wrap="square" lIns="0" tIns="0" rIns="0" bIns="0" rtlCol="0" anchor="t"/>
          <a:lstStyle/>
          <a:p>
            <a:pPr marL="0" indent="0" algn="l">
              <a:lnSpc>
                <a:spcPts val="2500"/>
              </a:lnSpc>
              <a:buNone/>
            </a:pPr>
            <a:r>
              <a:rPr lang="es-ES" noProof="0" dirty="0">
                <a:solidFill>
                  <a:srgbClr val="15213F"/>
                </a:solidFill>
                <a:latin typeface="Roboto" pitchFamily="34" charset="0"/>
                <a:ea typeface="Roboto" pitchFamily="34" charset="-122"/>
                <a:cs typeface="Roboto" pitchFamily="34" charset="-120"/>
              </a:rPr>
              <a:t>Capacita a los estudiantes para que contribuyan activamente al desarrollo de sus países de origen, aplicando el conocimiento adquirido en Brasil.</a:t>
            </a:r>
            <a:endParaRPr lang="pt-BR" noProof="0" dirty="0"/>
          </a:p>
        </p:txBody>
      </p:sp>
      <p:pic>
        <p:nvPicPr>
          <p:cNvPr id="12" name="Image 3" descr="preencoded.png"/>
          <p:cNvPicPr>
            <a:picLocks noChangeAspect="1"/>
          </p:cNvPicPr>
          <p:nvPr/>
        </p:nvPicPr>
        <p:blipFill>
          <a:blip r:embed="rId6"/>
          <a:stretch>
            <a:fillRect/>
          </a:stretch>
        </p:blipFill>
        <p:spPr>
          <a:xfrm>
            <a:off x="7439144" y="4871323"/>
            <a:ext cx="595313" cy="595313"/>
          </a:xfrm>
          <a:prstGeom prst="rect">
            <a:avLst/>
          </a:prstGeom>
        </p:spPr>
      </p:pic>
      <p:sp>
        <p:nvSpPr>
          <p:cNvPr id="13" name="Text 7"/>
          <p:cNvSpPr/>
          <p:nvPr/>
        </p:nvSpPr>
        <p:spPr>
          <a:xfrm>
            <a:off x="8282464" y="5038725"/>
            <a:ext cx="2480905" cy="310158"/>
          </a:xfrm>
          <a:prstGeom prst="rect">
            <a:avLst/>
          </a:prstGeom>
          <a:noFill/>
          <a:ln/>
        </p:spPr>
        <p:txBody>
          <a:bodyPr wrap="none" lIns="0" tIns="0" rIns="0" bIns="0" rtlCol="0" anchor="t"/>
          <a:lstStyle/>
          <a:p>
            <a:pPr marL="0" indent="0" algn="l">
              <a:lnSpc>
                <a:spcPts val="2400"/>
              </a:lnSpc>
              <a:buNone/>
            </a:pPr>
            <a:r>
              <a:rPr lang="pt-BR" sz="2400" noProof="0" dirty="0" err="1">
                <a:solidFill>
                  <a:srgbClr val="15213F"/>
                </a:solidFill>
                <a:latin typeface="Roboto Slab" pitchFamily="34" charset="0"/>
                <a:ea typeface="Roboto Slab" pitchFamily="34" charset="-122"/>
                <a:cs typeface="Roboto Slab" pitchFamily="34" charset="-120"/>
              </a:rPr>
              <a:t>Red</a:t>
            </a:r>
            <a:r>
              <a:rPr lang="pt-BR" sz="2400" noProof="0" dirty="0">
                <a:solidFill>
                  <a:srgbClr val="15213F"/>
                </a:solidFill>
                <a:latin typeface="Roboto Slab" pitchFamily="34" charset="0"/>
                <a:ea typeface="Roboto Slab" pitchFamily="34" charset="-122"/>
                <a:cs typeface="Roboto Slab" pitchFamily="34" charset="-120"/>
              </a:rPr>
              <a:t> Académica</a:t>
            </a:r>
            <a:endParaRPr lang="pt-BR" sz="2400" noProof="0" dirty="0"/>
          </a:p>
        </p:txBody>
      </p:sp>
      <p:sp>
        <p:nvSpPr>
          <p:cNvPr id="14" name="Text 8"/>
          <p:cNvSpPr/>
          <p:nvPr/>
        </p:nvSpPr>
        <p:spPr>
          <a:xfrm>
            <a:off x="8282464" y="5467945"/>
            <a:ext cx="5554147" cy="635079"/>
          </a:xfrm>
          <a:prstGeom prst="rect">
            <a:avLst/>
          </a:prstGeom>
          <a:noFill/>
          <a:ln/>
        </p:spPr>
        <p:txBody>
          <a:bodyPr wrap="square" lIns="0" tIns="0" rIns="0" bIns="0" rtlCol="0" anchor="t"/>
          <a:lstStyle/>
          <a:p>
            <a:pPr marL="0" indent="0" algn="l">
              <a:lnSpc>
                <a:spcPts val="2500"/>
              </a:lnSpc>
              <a:buNone/>
            </a:pPr>
            <a:r>
              <a:rPr lang="es-ES" noProof="0" dirty="0">
                <a:solidFill>
                  <a:srgbClr val="15213F"/>
                </a:solidFill>
                <a:latin typeface="Roboto" pitchFamily="34" charset="0"/>
                <a:ea typeface="Roboto" pitchFamily="34" charset="-122"/>
                <a:cs typeface="Roboto" pitchFamily="34" charset="-120"/>
              </a:rPr>
              <a:t>Con 650 becarios en 2025, el programa amplía y fortalece las redes académicas globales, creando conexiones duraderas.</a:t>
            </a:r>
            <a:endParaRPr lang="pt-BR" noProof="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32353" y="903208"/>
            <a:ext cx="12267248" cy="572214"/>
          </a:xfrm>
          <a:prstGeom prst="rect">
            <a:avLst/>
          </a:prstGeom>
          <a:noFill/>
          <a:ln/>
        </p:spPr>
        <p:txBody>
          <a:bodyPr wrap="none" lIns="0" tIns="0" rIns="0" bIns="0" rtlCol="0" anchor="t"/>
          <a:lstStyle/>
          <a:p>
            <a:pPr marL="0" indent="0" algn="l">
              <a:lnSpc>
                <a:spcPts val="4500"/>
              </a:lnSpc>
              <a:buNone/>
            </a:pPr>
            <a:r>
              <a:rPr lang="es-ES" sz="3600" noProof="0" dirty="0">
                <a:solidFill>
                  <a:srgbClr val="3257B8"/>
                </a:solidFill>
                <a:latin typeface="Roboto Slab" pitchFamily="34" charset="0"/>
                <a:ea typeface="Roboto Slab" pitchFamily="34" charset="-122"/>
                <a:cs typeface="Roboto Slab" pitchFamily="34" charset="-120"/>
              </a:rPr>
              <a:t>Ítems Financiables y No Financiables por la Beca PEC-PG</a:t>
            </a:r>
            <a:endParaRPr lang="pt-BR" sz="3600" noProof="0" dirty="0"/>
          </a:p>
        </p:txBody>
      </p:sp>
      <p:sp>
        <p:nvSpPr>
          <p:cNvPr id="3" name="Text 1"/>
          <p:cNvSpPr/>
          <p:nvPr/>
        </p:nvSpPr>
        <p:spPr>
          <a:xfrm>
            <a:off x="739973" y="1577161"/>
            <a:ext cx="13165693" cy="878680"/>
          </a:xfrm>
          <a:prstGeom prst="rect">
            <a:avLst/>
          </a:prstGeom>
          <a:noFill/>
          <a:ln/>
        </p:spPr>
        <p:txBody>
          <a:bodyPr wrap="square" lIns="0" tIns="0" rIns="0" bIns="0" rtlCol="0" anchor="t"/>
          <a:lstStyle/>
          <a:p>
            <a:pPr marL="0" indent="0" algn="just">
              <a:lnSpc>
                <a:spcPts val="2300"/>
              </a:lnSpc>
              <a:buNone/>
            </a:pPr>
            <a:r>
              <a:rPr lang="es-ES" noProof="0" dirty="0">
                <a:solidFill>
                  <a:srgbClr val="15213F"/>
                </a:solidFill>
                <a:latin typeface="Roboto" pitchFamily="34" charset="0"/>
                <a:ea typeface="Roboto" pitchFamily="34" charset="-122"/>
                <a:cs typeface="Roboto" pitchFamily="34" charset="-120"/>
              </a:rPr>
              <a:t>La beca del Programa PEC-PG tiene como objetivo apoyar plenamente el desarrollo académico de los estudiantes, cubriendo las necesidades esenciales. Sin embargo, es fundamental comprender qué gastos son cubiertos directamente por la beca y cuáles son responsabilidad del becario.</a:t>
            </a:r>
            <a:endParaRPr lang="pt-BR" noProof="0" dirty="0"/>
          </a:p>
        </p:txBody>
      </p:sp>
      <p:sp>
        <p:nvSpPr>
          <p:cNvPr id="4" name="Text 2"/>
          <p:cNvSpPr/>
          <p:nvPr/>
        </p:nvSpPr>
        <p:spPr>
          <a:xfrm>
            <a:off x="732353" y="2638843"/>
            <a:ext cx="3141107" cy="285988"/>
          </a:xfrm>
          <a:prstGeom prst="rect">
            <a:avLst/>
          </a:prstGeom>
          <a:noFill/>
          <a:ln/>
        </p:spPr>
        <p:txBody>
          <a:bodyPr wrap="none" lIns="0" tIns="0" rIns="0" bIns="0" rtlCol="0" anchor="t"/>
          <a:lstStyle/>
          <a:p>
            <a:pPr marL="0" indent="0" algn="l">
              <a:lnSpc>
                <a:spcPts val="2250"/>
              </a:lnSpc>
              <a:buNone/>
            </a:pPr>
            <a:r>
              <a:rPr lang="es-ES" sz="2400" noProof="0" dirty="0">
                <a:solidFill>
                  <a:srgbClr val="1F7135"/>
                </a:solidFill>
                <a:latin typeface="Roboto Slab" pitchFamily="34" charset="0"/>
                <a:ea typeface="Roboto Slab" pitchFamily="34" charset="-122"/>
                <a:cs typeface="Roboto Slab" pitchFamily="34" charset="-120"/>
              </a:rPr>
              <a:t>Ítems financiables por la beca</a:t>
            </a:r>
            <a:endParaRPr lang="pt-BR" sz="2400" noProof="0" dirty="0"/>
          </a:p>
        </p:txBody>
      </p:sp>
      <p:sp>
        <p:nvSpPr>
          <p:cNvPr id="5" name="Text 3"/>
          <p:cNvSpPr/>
          <p:nvPr/>
        </p:nvSpPr>
        <p:spPr>
          <a:xfrm>
            <a:off x="693717" y="3056453"/>
            <a:ext cx="6359485" cy="585788"/>
          </a:xfrm>
          <a:prstGeom prst="rect">
            <a:avLst/>
          </a:prstGeom>
          <a:noFill/>
          <a:ln/>
        </p:spPr>
        <p:txBody>
          <a:bodyPr wrap="square" lIns="0" tIns="0" rIns="0" bIns="0" rtlCol="0" anchor="t"/>
          <a:lstStyle/>
          <a:p>
            <a:pPr algn="just">
              <a:lnSpc>
                <a:spcPts val="2300"/>
              </a:lnSpc>
              <a:buSzPct val="100000"/>
            </a:pPr>
            <a:r>
              <a:rPr lang="es-ES" b="1" noProof="0" dirty="0">
                <a:solidFill>
                  <a:srgbClr val="15213F"/>
                </a:solidFill>
                <a:latin typeface="Roboto" pitchFamily="34" charset="0"/>
                <a:ea typeface="Roboto" pitchFamily="34" charset="-122"/>
                <a:cs typeface="Roboto" pitchFamily="34" charset="-120"/>
              </a:rPr>
              <a:t>Beca mensual: </a:t>
            </a:r>
            <a:r>
              <a:rPr lang="es-ES" noProof="0" dirty="0">
                <a:solidFill>
                  <a:srgbClr val="15213F"/>
                </a:solidFill>
                <a:latin typeface="Roboto" pitchFamily="34" charset="0"/>
                <a:ea typeface="Roboto" pitchFamily="34" charset="-122"/>
                <a:cs typeface="Roboto" pitchFamily="34" charset="-120"/>
              </a:rPr>
              <a:t>Cantidad destinada a cubrir los gastos básicos de manutención en Brasil (vivienda, alimentación, transporte local).</a:t>
            </a:r>
            <a:endParaRPr lang="pt-BR" noProof="0" dirty="0"/>
          </a:p>
        </p:txBody>
      </p:sp>
      <p:sp>
        <p:nvSpPr>
          <p:cNvPr id="6" name="Text 4"/>
          <p:cNvSpPr/>
          <p:nvPr/>
        </p:nvSpPr>
        <p:spPr>
          <a:xfrm>
            <a:off x="693716" y="3905486"/>
            <a:ext cx="6359485" cy="585788"/>
          </a:xfrm>
          <a:prstGeom prst="rect">
            <a:avLst/>
          </a:prstGeom>
          <a:noFill/>
          <a:ln/>
        </p:spPr>
        <p:txBody>
          <a:bodyPr wrap="square" lIns="0" tIns="0" rIns="0" bIns="0" rtlCol="0" anchor="t"/>
          <a:lstStyle/>
          <a:p>
            <a:pPr algn="just">
              <a:lnSpc>
                <a:spcPts val="2300"/>
              </a:lnSpc>
              <a:buSzPct val="100000"/>
            </a:pPr>
            <a:r>
              <a:rPr lang="es-ES" b="1" noProof="0" dirty="0">
                <a:solidFill>
                  <a:srgbClr val="15213F"/>
                </a:solidFill>
                <a:latin typeface="Roboto" pitchFamily="34" charset="0"/>
                <a:ea typeface="Roboto" pitchFamily="34" charset="-122"/>
                <a:cs typeface="Roboto" pitchFamily="34" charset="-120"/>
              </a:rPr>
              <a:t>Subsidio de seguro médico: </a:t>
            </a:r>
            <a:r>
              <a:rPr lang="es-ES" noProof="0" dirty="0">
                <a:solidFill>
                  <a:srgbClr val="15213F"/>
                </a:solidFill>
                <a:latin typeface="Roboto" pitchFamily="34" charset="0"/>
                <a:ea typeface="Roboto" pitchFamily="34" charset="-122"/>
                <a:cs typeface="Roboto" pitchFamily="34" charset="-120"/>
              </a:rPr>
              <a:t>Un valor mensual de R$ 400,00 para ayudar con los gastos de salud.</a:t>
            </a:r>
            <a:endParaRPr lang="pt-BR" noProof="0" dirty="0"/>
          </a:p>
        </p:txBody>
      </p:sp>
      <p:sp>
        <p:nvSpPr>
          <p:cNvPr id="7" name="Text 5"/>
          <p:cNvSpPr/>
          <p:nvPr/>
        </p:nvSpPr>
        <p:spPr>
          <a:xfrm>
            <a:off x="693716" y="4555329"/>
            <a:ext cx="6359485" cy="878681"/>
          </a:xfrm>
          <a:prstGeom prst="rect">
            <a:avLst/>
          </a:prstGeom>
          <a:noFill/>
          <a:ln/>
        </p:spPr>
        <p:txBody>
          <a:bodyPr wrap="square" lIns="0" tIns="0" rIns="0" bIns="0" rtlCol="0" anchor="t"/>
          <a:lstStyle/>
          <a:p>
            <a:pPr algn="just">
              <a:lnSpc>
                <a:spcPts val="2300"/>
              </a:lnSpc>
              <a:buSzPct val="100000"/>
            </a:pPr>
            <a:r>
              <a:rPr lang="es-ES" b="1" noProof="0" dirty="0">
                <a:solidFill>
                  <a:srgbClr val="15213F"/>
                </a:solidFill>
                <a:latin typeface="Roboto" pitchFamily="34" charset="0"/>
                <a:ea typeface="Roboto" pitchFamily="34" charset="-122"/>
                <a:cs typeface="Roboto" pitchFamily="34" charset="-120"/>
              </a:rPr>
              <a:t>Pasaje aéreo de regreso: </a:t>
            </a:r>
            <a:r>
              <a:rPr lang="es-ES" noProof="0" dirty="0">
                <a:solidFill>
                  <a:srgbClr val="15213F"/>
                </a:solidFill>
                <a:latin typeface="Roboto" pitchFamily="34" charset="0"/>
                <a:ea typeface="Roboto" pitchFamily="34" charset="-122"/>
                <a:cs typeface="Roboto" pitchFamily="34" charset="-120"/>
              </a:rPr>
              <a:t>Al final del programa, el Ministerio de Relaciones Exteriores (MRE) podrá costear su pasaje de regreso al país de origen. Para más información, consulte la convocatoria.</a:t>
            </a:r>
            <a:endParaRPr lang="pt-BR" noProof="0" dirty="0"/>
          </a:p>
        </p:txBody>
      </p:sp>
      <p:sp>
        <p:nvSpPr>
          <p:cNvPr id="9" name="Text 7"/>
          <p:cNvSpPr/>
          <p:nvPr/>
        </p:nvSpPr>
        <p:spPr>
          <a:xfrm>
            <a:off x="7546181" y="2613153"/>
            <a:ext cx="3627715" cy="285988"/>
          </a:xfrm>
          <a:prstGeom prst="rect">
            <a:avLst/>
          </a:prstGeom>
          <a:noFill/>
          <a:ln/>
        </p:spPr>
        <p:txBody>
          <a:bodyPr wrap="none" lIns="0" tIns="0" rIns="0" bIns="0" rtlCol="0" anchor="t"/>
          <a:lstStyle/>
          <a:p>
            <a:pPr marL="0" indent="0" algn="l">
              <a:lnSpc>
                <a:spcPts val="2250"/>
              </a:lnSpc>
              <a:buNone/>
            </a:pPr>
            <a:r>
              <a:rPr lang="es-ES" sz="2400" noProof="0" dirty="0">
                <a:solidFill>
                  <a:srgbClr val="910D0D"/>
                </a:solidFill>
                <a:latin typeface="Roboto Slab" pitchFamily="34" charset="0"/>
                <a:ea typeface="Roboto Slab" pitchFamily="34" charset="-122"/>
                <a:cs typeface="Roboto Slab" pitchFamily="34" charset="-120"/>
              </a:rPr>
              <a:t>Ítems no financiables por la beca</a:t>
            </a:r>
            <a:endParaRPr lang="pt-BR" sz="2400" noProof="0" dirty="0"/>
          </a:p>
        </p:txBody>
      </p:sp>
      <p:sp>
        <p:nvSpPr>
          <p:cNvPr id="10" name="Text 8"/>
          <p:cNvSpPr/>
          <p:nvPr/>
        </p:nvSpPr>
        <p:spPr>
          <a:xfrm>
            <a:off x="7507545" y="3056453"/>
            <a:ext cx="6359485" cy="585788"/>
          </a:xfrm>
          <a:prstGeom prst="rect">
            <a:avLst/>
          </a:prstGeom>
          <a:noFill/>
          <a:ln/>
        </p:spPr>
        <p:txBody>
          <a:bodyPr wrap="square" lIns="0" tIns="0" rIns="0" bIns="0" rtlCol="0" anchor="t"/>
          <a:lstStyle/>
          <a:p>
            <a:pPr algn="just">
              <a:lnSpc>
                <a:spcPts val="2300"/>
              </a:lnSpc>
              <a:buSzPct val="100000"/>
            </a:pPr>
            <a:r>
              <a:rPr lang="es-ES" b="1" noProof="0" dirty="0">
                <a:solidFill>
                  <a:srgbClr val="15213F"/>
                </a:solidFill>
                <a:latin typeface="Roboto" pitchFamily="34" charset="0"/>
                <a:ea typeface="Roboto" pitchFamily="34" charset="-122"/>
                <a:cs typeface="Roboto" pitchFamily="34" charset="-120"/>
              </a:rPr>
              <a:t>Pasajes de ida: </a:t>
            </a:r>
            <a:r>
              <a:rPr lang="es-ES" noProof="0" dirty="0">
                <a:solidFill>
                  <a:srgbClr val="15213F"/>
                </a:solidFill>
                <a:latin typeface="Roboto" pitchFamily="34" charset="0"/>
                <a:ea typeface="Roboto" pitchFamily="34" charset="-122"/>
                <a:cs typeface="Roboto" pitchFamily="34" charset="-120"/>
              </a:rPr>
              <a:t>El costo de su viaje desde el país de origen a Brasil no está cubierto por la beca.</a:t>
            </a:r>
            <a:endParaRPr lang="pt-BR" noProof="0" dirty="0"/>
          </a:p>
        </p:txBody>
      </p:sp>
      <p:sp>
        <p:nvSpPr>
          <p:cNvPr id="11" name="Text 9"/>
          <p:cNvSpPr/>
          <p:nvPr/>
        </p:nvSpPr>
        <p:spPr>
          <a:xfrm>
            <a:off x="7507545" y="3721357"/>
            <a:ext cx="6359485" cy="585788"/>
          </a:xfrm>
          <a:prstGeom prst="rect">
            <a:avLst/>
          </a:prstGeom>
          <a:noFill/>
          <a:ln/>
        </p:spPr>
        <p:txBody>
          <a:bodyPr wrap="square" lIns="0" tIns="0" rIns="0" bIns="0" rtlCol="0" anchor="t"/>
          <a:lstStyle/>
          <a:p>
            <a:pPr algn="just">
              <a:lnSpc>
                <a:spcPts val="2300"/>
              </a:lnSpc>
              <a:buSzPct val="100000"/>
            </a:pPr>
            <a:r>
              <a:rPr lang="es-ES" b="1" noProof="0" dirty="0">
                <a:solidFill>
                  <a:srgbClr val="15213F"/>
                </a:solidFill>
                <a:latin typeface="Roboto" pitchFamily="34" charset="0"/>
                <a:ea typeface="Roboto" pitchFamily="34" charset="-122"/>
                <a:cs typeface="Roboto" pitchFamily="34" charset="-120"/>
              </a:rPr>
              <a:t>Costos adicionales de viaje: </a:t>
            </a:r>
            <a:r>
              <a:rPr lang="es-ES" noProof="0" dirty="0">
                <a:solidFill>
                  <a:srgbClr val="15213F"/>
                </a:solidFill>
                <a:latin typeface="Roboto" pitchFamily="34" charset="0"/>
                <a:ea typeface="Roboto" pitchFamily="34" charset="-122"/>
                <a:cs typeface="Roboto" pitchFamily="34" charset="-120"/>
              </a:rPr>
              <a:t>costos de conexiones, equipaje, tasas, multas, reembolsos o traslados, además de hospedaje de cualquier tipo, en el extranjero o en Brasil, incluso en forma de subsidio de instalación.</a:t>
            </a:r>
            <a:endParaRPr lang="pt-BR" noProof="0" dirty="0"/>
          </a:p>
        </p:txBody>
      </p:sp>
      <p:sp>
        <p:nvSpPr>
          <p:cNvPr id="13" name="Text 11"/>
          <p:cNvSpPr/>
          <p:nvPr/>
        </p:nvSpPr>
        <p:spPr>
          <a:xfrm>
            <a:off x="7507544" y="4994670"/>
            <a:ext cx="6359485" cy="585788"/>
          </a:xfrm>
          <a:prstGeom prst="rect">
            <a:avLst/>
          </a:prstGeom>
          <a:noFill/>
          <a:ln/>
        </p:spPr>
        <p:txBody>
          <a:bodyPr wrap="square" lIns="0" tIns="0" rIns="0" bIns="0" rtlCol="0" anchor="t"/>
          <a:lstStyle/>
          <a:p>
            <a:pPr algn="l">
              <a:lnSpc>
                <a:spcPts val="2300"/>
              </a:lnSpc>
              <a:buSzPct val="100000"/>
            </a:pPr>
            <a:r>
              <a:rPr lang="es-ES" b="1" noProof="0" dirty="0">
                <a:solidFill>
                  <a:srgbClr val="15213F"/>
                </a:solidFill>
                <a:latin typeface="Roboto" pitchFamily="34" charset="0"/>
                <a:ea typeface="Roboto" pitchFamily="34" charset="-122"/>
                <a:cs typeface="Roboto" pitchFamily="34" charset="-120"/>
              </a:rPr>
              <a:t>Gastos de dependientes: </a:t>
            </a:r>
            <a:r>
              <a:rPr lang="es-ES" noProof="0" dirty="0">
                <a:solidFill>
                  <a:srgbClr val="15213F"/>
                </a:solidFill>
                <a:latin typeface="Roboto" pitchFamily="34" charset="0"/>
                <a:ea typeface="Roboto" pitchFamily="34" charset="-122"/>
                <a:cs typeface="Roboto" pitchFamily="34" charset="-120"/>
              </a:rPr>
              <a:t>Si el estudiante trae familiares, los gastos de estos (visa, salud, vivienda) no están cubiertos por el programa.</a:t>
            </a:r>
            <a:endParaRPr lang="pt-BR" noProof="0" dirty="0"/>
          </a:p>
        </p:txBody>
      </p:sp>
      <p:sp>
        <p:nvSpPr>
          <p:cNvPr id="14" name="Text 12"/>
          <p:cNvSpPr/>
          <p:nvPr/>
        </p:nvSpPr>
        <p:spPr>
          <a:xfrm>
            <a:off x="7507543" y="5967293"/>
            <a:ext cx="6359485" cy="878681"/>
          </a:xfrm>
          <a:prstGeom prst="rect">
            <a:avLst/>
          </a:prstGeom>
          <a:noFill/>
          <a:ln/>
        </p:spPr>
        <p:txBody>
          <a:bodyPr wrap="square" lIns="0" tIns="0" rIns="0" bIns="0" rtlCol="0" anchor="t"/>
          <a:lstStyle/>
          <a:p>
            <a:pPr algn="just">
              <a:lnSpc>
                <a:spcPts val="2300"/>
              </a:lnSpc>
              <a:buSzPct val="100000"/>
            </a:pPr>
            <a:r>
              <a:rPr lang="es-ES" b="1" noProof="0" dirty="0">
                <a:solidFill>
                  <a:srgbClr val="15213F"/>
                </a:solidFill>
                <a:latin typeface="Roboto" pitchFamily="34" charset="0"/>
                <a:ea typeface="Roboto" pitchFamily="34" charset="-122"/>
                <a:cs typeface="Roboto" pitchFamily="34" charset="-120"/>
              </a:rPr>
              <a:t>Tasas para la IES brasileña: </a:t>
            </a:r>
            <a:r>
              <a:rPr lang="es-ES" noProof="0" dirty="0">
                <a:solidFill>
                  <a:srgbClr val="15213F"/>
                </a:solidFill>
                <a:latin typeface="Roboto" pitchFamily="34" charset="0"/>
                <a:ea typeface="Roboto" pitchFamily="34" charset="-122"/>
                <a:cs typeface="Roboto" pitchFamily="34" charset="-120"/>
              </a:rPr>
              <a:t>Cualquier tipo de tasa académica y administrativa para la IES brasileña, como tasa de matrícula, mensualidad, tasa de emisión de diploma, etc., no será cubierta.</a:t>
            </a:r>
            <a:endParaRPr lang="pt-BR" noProof="0" dirty="0"/>
          </a:p>
        </p:txBody>
      </p:sp>
      <p:sp>
        <p:nvSpPr>
          <p:cNvPr id="15" name="Text 13"/>
          <p:cNvSpPr/>
          <p:nvPr/>
        </p:nvSpPr>
        <p:spPr>
          <a:xfrm>
            <a:off x="739973" y="7480755"/>
            <a:ext cx="13165693" cy="292894"/>
          </a:xfrm>
          <a:prstGeom prst="rect">
            <a:avLst/>
          </a:prstGeom>
          <a:noFill/>
          <a:ln/>
        </p:spPr>
        <p:txBody>
          <a:bodyPr wrap="none" lIns="0" tIns="0" rIns="0" bIns="0" rtlCol="0" anchor="t"/>
          <a:lstStyle/>
          <a:p>
            <a:pPr marL="0" indent="0" algn="ctr">
              <a:lnSpc>
                <a:spcPts val="2300"/>
              </a:lnSpc>
              <a:buNone/>
            </a:pPr>
            <a:r>
              <a:rPr lang="es-ES" noProof="0" dirty="0">
                <a:solidFill>
                  <a:srgbClr val="15213F"/>
                </a:solidFill>
                <a:latin typeface="Roboto" pitchFamily="34" charset="0"/>
                <a:ea typeface="Roboto" pitchFamily="34" charset="-122"/>
                <a:cs typeface="Roboto" pitchFamily="34" charset="-120"/>
              </a:rPr>
              <a:t>Es importante planificar financieramente los ítems no financiables para garantizar una experiencia tranquila en Brasil.</a:t>
            </a:r>
            <a:endParaRPr lang="pt-BR" noProof="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730108" y="1219200"/>
            <a:ext cx="3860800" cy="5791200"/>
          </a:xfrm>
          <a:prstGeom prst="rect">
            <a:avLst/>
          </a:prstGeom>
        </p:spPr>
      </p:pic>
      <p:sp>
        <p:nvSpPr>
          <p:cNvPr id="3" name="Text 0"/>
          <p:cNvSpPr/>
          <p:nvPr/>
        </p:nvSpPr>
        <p:spPr>
          <a:xfrm>
            <a:off x="1105492" y="793552"/>
            <a:ext cx="6558320" cy="620078"/>
          </a:xfrm>
          <a:prstGeom prst="rect">
            <a:avLst/>
          </a:prstGeom>
          <a:noFill/>
          <a:ln/>
        </p:spPr>
        <p:txBody>
          <a:bodyPr wrap="none" lIns="0" tIns="0" rIns="0" bIns="0" rtlCol="0" anchor="t"/>
          <a:lstStyle/>
          <a:p>
            <a:pPr marL="0" indent="0" algn="l">
              <a:lnSpc>
                <a:spcPts val="4850"/>
              </a:lnSpc>
              <a:buNone/>
            </a:pPr>
            <a:r>
              <a:rPr lang="pt-BR" sz="3900" noProof="0" dirty="0" err="1">
                <a:solidFill>
                  <a:srgbClr val="3257B8"/>
                </a:solidFill>
                <a:latin typeface="Roboto Slab" pitchFamily="34" charset="0"/>
                <a:ea typeface="Roboto Slab" pitchFamily="34" charset="-122"/>
                <a:cs typeface="Roboto Slab" pitchFamily="34" charset="-120"/>
              </a:rPr>
              <a:t>Vigencia</a:t>
            </a:r>
            <a:r>
              <a:rPr lang="pt-BR" sz="3900" noProof="0" dirty="0">
                <a:solidFill>
                  <a:srgbClr val="3257B8"/>
                </a:solidFill>
                <a:latin typeface="Roboto Slab" pitchFamily="34" charset="0"/>
                <a:ea typeface="Roboto Slab" pitchFamily="34" charset="-122"/>
                <a:cs typeface="Roboto Slab" pitchFamily="34" charset="-120"/>
              </a:rPr>
              <a:t> de </a:t>
            </a:r>
            <a:r>
              <a:rPr lang="pt-BR" sz="3900" noProof="0" dirty="0" err="1">
                <a:solidFill>
                  <a:srgbClr val="3257B8"/>
                </a:solidFill>
                <a:latin typeface="Roboto Slab" pitchFamily="34" charset="0"/>
                <a:ea typeface="Roboto Slab" pitchFamily="34" charset="-122"/>
                <a:cs typeface="Roboto Slab" pitchFamily="34" charset="-120"/>
              </a:rPr>
              <a:t>las</a:t>
            </a:r>
            <a:r>
              <a:rPr lang="pt-BR" sz="3900" noProof="0" dirty="0">
                <a:solidFill>
                  <a:srgbClr val="3257B8"/>
                </a:solidFill>
                <a:latin typeface="Roboto Slab" pitchFamily="34" charset="0"/>
                <a:ea typeface="Roboto Slab" pitchFamily="34" charset="-122"/>
                <a:cs typeface="Roboto Slab" pitchFamily="34" charset="-120"/>
              </a:rPr>
              <a:t> Becas</a:t>
            </a:r>
            <a:endParaRPr lang="pt-BR" sz="3900" noProof="0" dirty="0"/>
          </a:p>
        </p:txBody>
      </p:sp>
      <p:sp>
        <p:nvSpPr>
          <p:cNvPr id="4" name="Text 1"/>
          <p:cNvSpPr/>
          <p:nvPr/>
        </p:nvSpPr>
        <p:spPr>
          <a:xfrm>
            <a:off x="1105493" y="1517810"/>
            <a:ext cx="7556421" cy="635079"/>
          </a:xfrm>
          <a:prstGeom prst="rect">
            <a:avLst/>
          </a:prstGeom>
          <a:noFill/>
          <a:ln/>
        </p:spPr>
        <p:txBody>
          <a:bodyPr wrap="square" lIns="0" tIns="0" rIns="0" bIns="0" rtlCol="0" anchor="t"/>
          <a:lstStyle/>
          <a:p>
            <a:pPr marL="0" indent="0" algn="l">
              <a:lnSpc>
                <a:spcPts val="2500"/>
              </a:lnSpc>
              <a:buNone/>
            </a:pPr>
            <a:r>
              <a:rPr lang="es-ES" noProof="0" dirty="0">
                <a:solidFill>
                  <a:srgbClr val="15213F"/>
                </a:solidFill>
                <a:latin typeface="Roboto" pitchFamily="34" charset="0"/>
                <a:ea typeface="Roboto" pitchFamily="34" charset="-122"/>
                <a:cs typeface="Roboto" pitchFamily="34" charset="-120"/>
              </a:rPr>
              <a:t>El candidato debe tener disponibilidad para estar en Brasil durante todo el período de la beca. La duración de las becas de estudio para cada modalidad ofrecida por el Edicto CAPES 12/2025 es:</a:t>
            </a:r>
            <a:endParaRPr lang="pt-BR" noProof="0" dirty="0"/>
          </a:p>
        </p:txBody>
      </p:sp>
      <p:sp>
        <p:nvSpPr>
          <p:cNvPr id="11" name="Shape 8"/>
          <p:cNvSpPr/>
          <p:nvPr/>
        </p:nvSpPr>
        <p:spPr>
          <a:xfrm>
            <a:off x="1122082" y="4122088"/>
            <a:ext cx="7556421" cy="1461016"/>
          </a:xfrm>
          <a:prstGeom prst="roundRect">
            <a:avLst>
              <a:gd name="adj" fmla="val 2038"/>
            </a:avLst>
          </a:prstGeom>
          <a:solidFill>
            <a:srgbClr val="E9ECF2"/>
          </a:solidFill>
          <a:ln/>
        </p:spPr>
        <p:txBody>
          <a:bodyPr/>
          <a:lstStyle/>
          <a:p>
            <a:endParaRPr lang="pt-BR" noProof="0" dirty="0"/>
          </a:p>
        </p:txBody>
      </p:sp>
      <p:sp>
        <p:nvSpPr>
          <p:cNvPr id="12" name="Text 9"/>
          <p:cNvSpPr/>
          <p:nvPr/>
        </p:nvSpPr>
        <p:spPr>
          <a:xfrm>
            <a:off x="1320439" y="4320446"/>
            <a:ext cx="2480905" cy="310158"/>
          </a:xfrm>
          <a:prstGeom prst="rect">
            <a:avLst/>
          </a:prstGeom>
          <a:noFill/>
          <a:ln/>
        </p:spPr>
        <p:txBody>
          <a:bodyPr wrap="none" lIns="0" tIns="0" rIns="0" bIns="0" rtlCol="0" anchor="t"/>
          <a:lstStyle/>
          <a:p>
            <a:pPr marL="0" indent="0" algn="l">
              <a:lnSpc>
                <a:spcPts val="2400"/>
              </a:lnSpc>
              <a:buNone/>
            </a:pPr>
            <a:r>
              <a:rPr lang="pt-BR" sz="2400" noProof="0" dirty="0" err="1">
                <a:solidFill>
                  <a:srgbClr val="15213F"/>
                </a:solidFill>
                <a:latin typeface="Roboto Slab" pitchFamily="34" charset="0"/>
                <a:ea typeface="Roboto Slab" pitchFamily="34" charset="-122"/>
                <a:cs typeface="Roboto Slab" pitchFamily="34" charset="-120"/>
              </a:rPr>
              <a:t>Maestría</a:t>
            </a:r>
            <a:r>
              <a:rPr lang="pt-BR" sz="2400" noProof="0" dirty="0">
                <a:solidFill>
                  <a:srgbClr val="15213F"/>
                </a:solidFill>
                <a:latin typeface="Roboto Slab" pitchFamily="34" charset="0"/>
                <a:ea typeface="Roboto Slab" pitchFamily="34" charset="-122"/>
                <a:cs typeface="Roboto Slab" pitchFamily="34" charset="-120"/>
              </a:rPr>
              <a:t> Completa</a:t>
            </a:r>
            <a:endParaRPr lang="pt-BR" sz="2400" noProof="0" dirty="0"/>
          </a:p>
        </p:txBody>
      </p:sp>
      <p:sp>
        <p:nvSpPr>
          <p:cNvPr id="13" name="Text 10"/>
          <p:cNvSpPr/>
          <p:nvPr/>
        </p:nvSpPr>
        <p:spPr>
          <a:xfrm>
            <a:off x="1320439" y="4749667"/>
            <a:ext cx="7159704" cy="635079"/>
          </a:xfrm>
          <a:prstGeom prst="rect">
            <a:avLst/>
          </a:prstGeom>
          <a:noFill/>
          <a:ln/>
        </p:spPr>
        <p:txBody>
          <a:bodyPr wrap="square" lIns="0" tIns="0" rIns="0" bIns="0" rtlCol="0" anchor="t"/>
          <a:lstStyle/>
          <a:p>
            <a:pPr marL="0" indent="0" algn="l">
              <a:lnSpc>
                <a:spcPts val="2500"/>
              </a:lnSpc>
              <a:buNone/>
            </a:pPr>
            <a:r>
              <a:rPr lang="es-ES" noProof="0" dirty="0">
                <a:solidFill>
                  <a:srgbClr val="15213F"/>
                </a:solidFill>
                <a:latin typeface="Roboto" pitchFamily="34" charset="0"/>
                <a:ea typeface="Roboto" pitchFamily="34" charset="-122"/>
                <a:cs typeface="Roboto" pitchFamily="34" charset="-120"/>
              </a:rPr>
              <a:t>Las becas de Maestría Completa se otorgan por un período de hasta </a:t>
            </a:r>
            <a:r>
              <a:rPr lang="es-ES" b="1" noProof="0" dirty="0">
                <a:solidFill>
                  <a:srgbClr val="15213F"/>
                </a:solidFill>
                <a:latin typeface="Roboto" pitchFamily="34" charset="0"/>
                <a:ea typeface="Roboto" pitchFamily="34" charset="-122"/>
                <a:cs typeface="Roboto" pitchFamily="34" charset="-120"/>
              </a:rPr>
              <a:t>24 (veinticuatro) meses.</a:t>
            </a:r>
            <a:endParaRPr lang="pt-BR" b="1" noProof="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227296"/>
            <a:ext cx="6753582" cy="620078"/>
          </a:xfrm>
          <a:prstGeom prst="rect">
            <a:avLst/>
          </a:prstGeom>
          <a:noFill/>
          <a:ln/>
        </p:spPr>
        <p:txBody>
          <a:bodyPr wrap="none" lIns="0" tIns="0" rIns="0" bIns="0" rtlCol="0" anchor="t"/>
          <a:lstStyle/>
          <a:p>
            <a:pPr marL="0" indent="0" algn="l">
              <a:lnSpc>
                <a:spcPts val="4850"/>
              </a:lnSpc>
              <a:buNone/>
            </a:pPr>
            <a:r>
              <a:rPr lang="es-ES" sz="3900" dirty="0">
                <a:solidFill>
                  <a:srgbClr val="3257B8"/>
                </a:solidFill>
                <a:latin typeface="Roboto Slab" pitchFamily="34" charset="0"/>
                <a:ea typeface="Roboto Slab" pitchFamily="34" charset="-122"/>
                <a:cs typeface="Roboto Slab" pitchFamily="34" charset="-120"/>
              </a:rPr>
              <a:t>¿Por qué estudiar en la UNIVALI?</a:t>
            </a:r>
            <a:endParaRPr lang="en-US" sz="3900" dirty="0"/>
          </a:p>
        </p:txBody>
      </p:sp>
      <p:pic>
        <p:nvPicPr>
          <p:cNvPr id="3" name="Image 0" descr="preencoded.png"/>
          <p:cNvPicPr>
            <a:picLocks noChangeAspect="1"/>
          </p:cNvPicPr>
          <p:nvPr/>
        </p:nvPicPr>
        <p:blipFill>
          <a:blip r:embed="rId3"/>
          <a:stretch>
            <a:fillRect/>
          </a:stretch>
        </p:blipFill>
        <p:spPr>
          <a:xfrm>
            <a:off x="793790" y="2244209"/>
            <a:ext cx="496133" cy="496133"/>
          </a:xfrm>
          <a:prstGeom prst="rect">
            <a:avLst/>
          </a:prstGeom>
        </p:spPr>
      </p:pic>
      <p:sp>
        <p:nvSpPr>
          <p:cNvPr id="4" name="Text 1"/>
          <p:cNvSpPr/>
          <p:nvPr/>
        </p:nvSpPr>
        <p:spPr>
          <a:xfrm>
            <a:off x="1537930" y="2337196"/>
            <a:ext cx="3090862" cy="310158"/>
          </a:xfrm>
          <a:prstGeom prst="rect">
            <a:avLst/>
          </a:prstGeom>
          <a:noFill/>
          <a:ln/>
        </p:spPr>
        <p:txBody>
          <a:bodyPr wrap="none" lIns="0" tIns="0" rIns="0" bIns="0" rtlCol="0" anchor="t"/>
          <a:lstStyle/>
          <a:p>
            <a:pPr marL="0" indent="0" algn="l">
              <a:lnSpc>
                <a:spcPts val="2400"/>
              </a:lnSpc>
              <a:buNone/>
            </a:pPr>
            <a:r>
              <a:rPr lang="en-US" sz="2400" dirty="0" err="1">
                <a:solidFill>
                  <a:srgbClr val="15213F"/>
                </a:solidFill>
                <a:latin typeface="Roboto Slab" pitchFamily="34" charset="0"/>
                <a:ea typeface="Roboto Slab" pitchFamily="34" charset="-122"/>
                <a:cs typeface="Roboto Slab" pitchFamily="34" charset="-120"/>
              </a:rPr>
              <a:t>Reconocimiento</a:t>
            </a:r>
            <a:r>
              <a:rPr lang="en-US" sz="2400" dirty="0">
                <a:solidFill>
                  <a:srgbClr val="15213F"/>
                </a:solidFill>
                <a:latin typeface="Roboto Slab" pitchFamily="34" charset="0"/>
                <a:ea typeface="Roboto Slab" pitchFamily="34" charset="-122"/>
                <a:cs typeface="Roboto Slab" pitchFamily="34" charset="-120"/>
              </a:rPr>
              <a:t> Nacional</a:t>
            </a:r>
            <a:endParaRPr lang="en-US" sz="2400" dirty="0"/>
          </a:p>
        </p:txBody>
      </p:sp>
      <p:sp>
        <p:nvSpPr>
          <p:cNvPr id="5" name="Text 2"/>
          <p:cNvSpPr/>
          <p:nvPr/>
        </p:nvSpPr>
        <p:spPr>
          <a:xfrm>
            <a:off x="1537930" y="2791182"/>
            <a:ext cx="3438049" cy="1270159"/>
          </a:xfrm>
          <a:prstGeom prst="rect">
            <a:avLst/>
          </a:prstGeom>
          <a:noFill/>
          <a:ln/>
        </p:spPr>
        <p:txBody>
          <a:bodyPr wrap="square" lIns="0" tIns="0" rIns="0" bIns="0" rtlCol="0" anchor="t"/>
          <a:lstStyle/>
          <a:p>
            <a:pPr marL="0" indent="0" algn="l">
              <a:lnSpc>
                <a:spcPts val="2500"/>
              </a:lnSpc>
              <a:buNone/>
            </a:pPr>
            <a:r>
              <a:rPr lang="es-ES" dirty="0">
                <a:solidFill>
                  <a:srgbClr val="15213F"/>
                </a:solidFill>
                <a:latin typeface="Roboto" pitchFamily="34" charset="0"/>
                <a:ea typeface="Roboto" pitchFamily="34" charset="-122"/>
                <a:cs typeface="Roboto" pitchFamily="34" charset="-120"/>
              </a:rPr>
              <a:t>La UNIVALI es una universidad con cursos de grado y posgrado reconocidos y bien evaluados por el Ministerio de Educación (MEC).</a:t>
            </a:r>
            <a:endParaRPr lang="en-US" dirty="0"/>
          </a:p>
        </p:txBody>
      </p:sp>
      <p:pic>
        <p:nvPicPr>
          <p:cNvPr id="6" name="Image 1" descr="preencoded.png"/>
          <p:cNvPicPr>
            <a:picLocks noChangeAspect="1"/>
          </p:cNvPicPr>
          <p:nvPr/>
        </p:nvPicPr>
        <p:blipFill>
          <a:blip r:embed="rId4"/>
          <a:stretch>
            <a:fillRect/>
          </a:stretch>
        </p:blipFill>
        <p:spPr>
          <a:xfrm>
            <a:off x="5471993" y="2193369"/>
            <a:ext cx="496133" cy="496133"/>
          </a:xfrm>
          <a:prstGeom prst="rect">
            <a:avLst/>
          </a:prstGeom>
        </p:spPr>
      </p:pic>
      <p:sp>
        <p:nvSpPr>
          <p:cNvPr id="7" name="Text 3"/>
          <p:cNvSpPr/>
          <p:nvPr/>
        </p:nvSpPr>
        <p:spPr>
          <a:xfrm>
            <a:off x="6216134" y="2311122"/>
            <a:ext cx="3438168" cy="620316"/>
          </a:xfrm>
          <a:prstGeom prst="rect">
            <a:avLst/>
          </a:prstGeom>
          <a:noFill/>
          <a:ln/>
        </p:spPr>
        <p:txBody>
          <a:bodyPr wrap="square" lIns="0" tIns="0" rIns="0" bIns="0" rtlCol="0" anchor="t"/>
          <a:lstStyle/>
          <a:p>
            <a:pPr marL="0" indent="0" algn="l">
              <a:lnSpc>
                <a:spcPts val="2400"/>
              </a:lnSpc>
              <a:buNone/>
            </a:pPr>
            <a:r>
              <a:rPr lang="en-US" sz="2400" dirty="0" err="1">
                <a:solidFill>
                  <a:srgbClr val="15213F"/>
                </a:solidFill>
                <a:latin typeface="Roboto Slab" pitchFamily="34" charset="0"/>
                <a:ea typeface="Roboto Slab" pitchFamily="34" charset="-122"/>
                <a:cs typeface="Roboto Slab" pitchFamily="34" charset="-120"/>
              </a:rPr>
              <a:t>Excelencia</a:t>
            </a:r>
            <a:r>
              <a:rPr lang="en-US" sz="2400" dirty="0">
                <a:solidFill>
                  <a:srgbClr val="15213F"/>
                </a:solidFill>
                <a:latin typeface="Roboto Slab" pitchFamily="34" charset="0"/>
                <a:ea typeface="Roboto Slab" pitchFamily="34" charset="-122"/>
                <a:cs typeface="Roboto Slab" pitchFamily="34" charset="-120"/>
              </a:rPr>
              <a:t> </a:t>
            </a:r>
            <a:r>
              <a:rPr lang="en-US" sz="2400" dirty="0" err="1">
                <a:solidFill>
                  <a:srgbClr val="15213F"/>
                </a:solidFill>
                <a:latin typeface="Roboto Slab" pitchFamily="34" charset="0"/>
                <a:ea typeface="Roboto Slab" pitchFamily="34" charset="-122"/>
                <a:cs typeface="Roboto Slab" pitchFamily="34" charset="-120"/>
              </a:rPr>
              <a:t>en</a:t>
            </a:r>
            <a:r>
              <a:rPr lang="en-US" sz="2400" dirty="0">
                <a:solidFill>
                  <a:srgbClr val="15213F"/>
                </a:solidFill>
                <a:latin typeface="Roboto Slab" pitchFamily="34" charset="0"/>
                <a:ea typeface="Roboto Slab" pitchFamily="34" charset="-122"/>
                <a:cs typeface="Roboto Slab" pitchFamily="34" charset="-120"/>
              </a:rPr>
              <a:t> </a:t>
            </a:r>
            <a:r>
              <a:rPr lang="en-US" sz="2400" dirty="0" err="1">
                <a:solidFill>
                  <a:srgbClr val="15213F"/>
                </a:solidFill>
                <a:latin typeface="Roboto Slab" pitchFamily="34" charset="0"/>
                <a:ea typeface="Roboto Slab" pitchFamily="34" charset="-122"/>
                <a:cs typeface="Roboto Slab" pitchFamily="34" charset="-120"/>
              </a:rPr>
              <a:t>Posgrado</a:t>
            </a:r>
            <a:endParaRPr lang="en-US" sz="2400" dirty="0"/>
          </a:p>
        </p:txBody>
      </p:sp>
      <p:sp>
        <p:nvSpPr>
          <p:cNvPr id="8" name="Text 4"/>
          <p:cNvSpPr/>
          <p:nvPr/>
        </p:nvSpPr>
        <p:spPr>
          <a:xfrm>
            <a:off x="6216134" y="2791182"/>
            <a:ext cx="3438168" cy="1270159"/>
          </a:xfrm>
          <a:prstGeom prst="rect">
            <a:avLst/>
          </a:prstGeom>
          <a:noFill/>
          <a:ln/>
        </p:spPr>
        <p:txBody>
          <a:bodyPr wrap="square" lIns="0" tIns="0" rIns="0" bIns="0" rtlCol="0" anchor="t"/>
          <a:lstStyle/>
          <a:p>
            <a:pPr marL="0" indent="0" algn="l">
              <a:lnSpc>
                <a:spcPts val="2500"/>
              </a:lnSpc>
              <a:buNone/>
            </a:pPr>
            <a:r>
              <a:rPr lang="es-ES" dirty="0">
                <a:solidFill>
                  <a:srgbClr val="15213F"/>
                </a:solidFill>
                <a:latin typeface="Roboto" pitchFamily="34" charset="0"/>
                <a:ea typeface="Roboto" pitchFamily="34" charset="-122"/>
                <a:cs typeface="Roboto" pitchFamily="34" charset="-120"/>
              </a:rPr>
              <a:t>Programas de posgrado con concepto 6 por CAPES, un sello de altísima calidad y rendimiento académico.</a:t>
            </a:r>
            <a:endParaRPr lang="en-US" dirty="0"/>
          </a:p>
        </p:txBody>
      </p:sp>
      <p:pic>
        <p:nvPicPr>
          <p:cNvPr id="9" name="Image 2" descr="preencoded.png"/>
          <p:cNvPicPr>
            <a:picLocks noChangeAspect="1"/>
          </p:cNvPicPr>
          <p:nvPr/>
        </p:nvPicPr>
        <p:blipFill>
          <a:blip r:embed="rId5"/>
          <a:stretch>
            <a:fillRect/>
          </a:stretch>
        </p:blipFill>
        <p:spPr>
          <a:xfrm>
            <a:off x="9778306" y="2244209"/>
            <a:ext cx="496133" cy="496133"/>
          </a:xfrm>
          <a:prstGeom prst="rect">
            <a:avLst/>
          </a:prstGeom>
        </p:spPr>
      </p:pic>
      <p:sp>
        <p:nvSpPr>
          <p:cNvPr id="10" name="Text 5"/>
          <p:cNvSpPr/>
          <p:nvPr/>
        </p:nvSpPr>
        <p:spPr>
          <a:xfrm>
            <a:off x="10398443" y="2286356"/>
            <a:ext cx="2764750" cy="310158"/>
          </a:xfrm>
          <a:prstGeom prst="rect">
            <a:avLst/>
          </a:prstGeom>
          <a:noFill/>
          <a:ln/>
        </p:spPr>
        <p:txBody>
          <a:bodyPr wrap="none" lIns="0" tIns="0" rIns="0" bIns="0" rtlCol="0" anchor="t"/>
          <a:lstStyle/>
          <a:p>
            <a:pPr marL="0" indent="0" algn="l">
              <a:lnSpc>
                <a:spcPts val="2400"/>
              </a:lnSpc>
              <a:buNone/>
            </a:pPr>
            <a:r>
              <a:rPr lang="en-US" sz="2400" dirty="0" err="1">
                <a:solidFill>
                  <a:srgbClr val="15213F"/>
                </a:solidFill>
                <a:latin typeface="Roboto Slab" pitchFamily="34" charset="0"/>
                <a:ea typeface="Roboto Slab" pitchFamily="34" charset="-122"/>
                <a:cs typeface="Roboto Slab" pitchFamily="34" charset="-120"/>
              </a:rPr>
              <a:t>Ubicación</a:t>
            </a:r>
            <a:r>
              <a:rPr lang="en-US" sz="2400" dirty="0">
                <a:solidFill>
                  <a:srgbClr val="15213F"/>
                </a:solidFill>
                <a:latin typeface="Roboto Slab" pitchFamily="34" charset="0"/>
                <a:ea typeface="Roboto Slab" pitchFamily="34" charset="-122"/>
                <a:cs typeface="Roboto Slab" pitchFamily="34" charset="-120"/>
              </a:rPr>
              <a:t> </a:t>
            </a:r>
            <a:r>
              <a:rPr lang="en-US" sz="2400" dirty="0" err="1">
                <a:solidFill>
                  <a:srgbClr val="15213F"/>
                </a:solidFill>
                <a:latin typeface="Roboto Slab" pitchFamily="34" charset="0"/>
                <a:ea typeface="Roboto Slab" pitchFamily="34" charset="-122"/>
                <a:cs typeface="Roboto Slab" pitchFamily="34" charset="-120"/>
              </a:rPr>
              <a:t>Estratégica</a:t>
            </a:r>
            <a:endParaRPr lang="en-US" sz="2400" dirty="0"/>
          </a:p>
        </p:txBody>
      </p:sp>
      <p:sp>
        <p:nvSpPr>
          <p:cNvPr id="11" name="Text 6"/>
          <p:cNvSpPr/>
          <p:nvPr/>
        </p:nvSpPr>
        <p:spPr>
          <a:xfrm>
            <a:off x="10398443" y="2791182"/>
            <a:ext cx="3438168" cy="1270159"/>
          </a:xfrm>
          <a:prstGeom prst="rect">
            <a:avLst/>
          </a:prstGeom>
          <a:noFill/>
          <a:ln/>
        </p:spPr>
        <p:txBody>
          <a:bodyPr wrap="square" lIns="0" tIns="0" rIns="0" bIns="0" rtlCol="0" anchor="t"/>
          <a:lstStyle/>
          <a:p>
            <a:pPr marL="0" indent="0" algn="l">
              <a:lnSpc>
                <a:spcPts val="2500"/>
              </a:lnSpc>
              <a:buNone/>
            </a:pPr>
            <a:r>
              <a:rPr lang="es-ES" dirty="0">
                <a:solidFill>
                  <a:srgbClr val="15213F"/>
                </a:solidFill>
                <a:latin typeface="Roboto" pitchFamily="34" charset="0"/>
                <a:ea typeface="Roboto" pitchFamily="34" charset="-122"/>
                <a:cs typeface="Roboto" pitchFamily="34" charset="-120"/>
              </a:rPr>
              <a:t>Situada en Santa Catarina, la UNIVALI ofrece un ambiente de estudio privilegiado, con bellos paisajes y calidad de vida.</a:t>
            </a:r>
            <a:endParaRPr lang="en-US" dirty="0"/>
          </a:p>
        </p:txBody>
      </p:sp>
      <p:pic>
        <p:nvPicPr>
          <p:cNvPr id="12" name="Image 3" descr="preencoded.png"/>
          <p:cNvPicPr>
            <a:picLocks noChangeAspect="1"/>
          </p:cNvPicPr>
          <p:nvPr/>
        </p:nvPicPr>
        <p:blipFill>
          <a:blip r:embed="rId6"/>
          <a:stretch>
            <a:fillRect/>
          </a:stretch>
        </p:blipFill>
        <p:spPr>
          <a:xfrm>
            <a:off x="793790" y="4867632"/>
            <a:ext cx="496133" cy="496133"/>
          </a:xfrm>
          <a:prstGeom prst="rect">
            <a:avLst/>
          </a:prstGeom>
        </p:spPr>
      </p:pic>
      <p:sp>
        <p:nvSpPr>
          <p:cNvPr id="13" name="Text 7"/>
          <p:cNvSpPr/>
          <p:nvPr/>
        </p:nvSpPr>
        <p:spPr>
          <a:xfrm>
            <a:off x="1537930" y="4985385"/>
            <a:ext cx="3073003" cy="310158"/>
          </a:xfrm>
          <a:prstGeom prst="rect">
            <a:avLst/>
          </a:prstGeom>
          <a:noFill/>
          <a:ln/>
        </p:spPr>
        <p:txBody>
          <a:bodyPr wrap="none" lIns="0" tIns="0" rIns="0" bIns="0" rtlCol="0" anchor="t"/>
          <a:lstStyle/>
          <a:p>
            <a:pPr marL="0" indent="0" algn="l">
              <a:lnSpc>
                <a:spcPts val="2400"/>
              </a:lnSpc>
              <a:buNone/>
            </a:pPr>
            <a:r>
              <a:rPr lang="en-US" sz="2400" dirty="0">
                <a:solidFill>
                  <a:srgbClr val="15213F"/>
                </a:solidFill>
                <a:latin typeface="Roboto Slab" pitchFamily="34" charset="0"/>
                <a:ea typeface="Roboto Slab" pitchFamily="34" charset="-122"/>
                <a:cs typeface="Roboto Slab" pitchFamily="34" charset="-120"/>
              </a:rPr>
              <a:t>Cuerpo </a:t>
            </a:r>
            <a:r>
              <a:rPr lang="en-US" sz="2400" dirty="0" err="1">
                <a:solidFill>
                  <a:srgbClr val="15213F"/>
                </a:solidFill>
                <a:latin typeface="Roboto Slab" pitchFamily="34" charset="0"/>
                <a:ea typeface="Roboto Slab" pitchFamily="34" charset="-122"/>
                <a:cs typeface="Roboto Slab" pitchFamily="34" charset="-120"/>
              </a:rPr>
              <a:t>Docente</a:t>
            </a:r>
            <a:r>
              <a:rPr lang="en-US" sz="2400" dirty="0">
                <a:solidFill>
                  <a:srgbClr val="15213F"/>
                </a:solidFill>
                <a:latin typeface="Roboto Slab" pitchFamily="34" charset="0"/>
                <a:ea typeface="Roboto Slab" pitchFamily="34" charset="-122"/>
                <a:cs typeface="Roboto Slab" pitchFamily="34" charset="-120"/>
              </a:rPr>
              <a:t> </a:t>
            </a:r>
            <a:r>
              <a:rPr lang="en-US" sz="2400" dirty="0" err="1">
                <a:solidFill>
                  <a:srgbClr val="15213F"/>
                </a:solidFill>
                <a:latin typeface="Roboto Slab" pitchFamily="34" charset="0"/>
                <a:ea typeface="Roboto Slab" pitchFamily="34" charset="-122"/>
                <a:cs typeface="Roboto Slab" pitchFamily="34" charset="-120"/>
              </a:rPr>
              <a:t>Calificado</a:t>
            </a:r>
            <a:endParaRPr lang="en-US" sz="2400" dirty="0"/>
          </a:p>
        </p:txBody>
      </p:sp>
      <p:sp>
        <p:nvSpPr>
          <p:cNvPr id="14" name="Text 8"/>
          <p:cNvSpPr/>
          <p:nvPr/>
        </p:nvSpPr>
        <p:spPr>
          <a:xfrm>
            <a:off x="1537930" y="5414605"/>
            <a:ext cx="3438049" cy="1270159"/>
          </a:xfrm>
          <a:prstGeom prst="rect">
            <a:avLst/>
          </a:prstGeom>
          <a:noFill/>
          <a:ln/>
        </p:spPr>
        <p:txBody>
          <a:bodyPr wrap="square" lIns="0" tIns="0" rIns="0" bIns="0" rtlCol="0" anchor="t"/>
          <a:lstStyle/>
          <a:p>
            <a:pPr marL="0" indent="0" algn="l">
              <a:lnSpc>
                <a:spcPts val="2500"/>
              </a:lnSpc>
              <a:buNone/>
            </a:pPr>
            <a:r>
              <a:rPr lang="es-ES" dirty="0">
                <a:solidFill>
                  <a:srgbClr val="15213F"/>
                </a:solidFill>
                <a:latin typeface="Roboto" pitchFamily="34" charset="0"/>
                <a:ea typeface="Roboto" pitchFamily="34" charset="-122"/>
                <a:cs typeface="Roboto" pitchFamily="34" charset="-120"/>
              </a:rPr>
              <a:t>Profesores altamente capacitados, con vasta experiencia y amplia producción científica, listos para guiar su investigación.</a:t>
            </a:r>
            <a:endParaRPr lang="en-US" dirty="0"/>
          </a:p>
        </p:txBody>
      </p:sp>
      <p:pic>
        <p:nvPicPr>
          <p:cNvPr id="15" name="Image 4" descr="preencoded.png"/>
          <p:cNvPicPr>
            <a:picLocks noChangeAspect="1"/>
          </p:cNvPicPr>
          <p:nvPr/>
        </p:nvPicPr>
        <p:blipFill>
          <a:blip r:embed="rId7"/>
          <a:stretch>
            <a:fillRect/>
          </a:stretch>
        </p:blipFill>
        <p:spPr>
          <a:xfrm>
            <a:off x="5471993" y="4816792"/>
            <a:ext cx="496133" cy="496133"/>
          </a:xfrm>
          <a:prstGeom prst="rect">
            <a:avLst/>
          </a:prstGeom>
        </p:spPr>
      </p:pic>
      <p:sp>
        <p:nvSpPr>
          <p:cNvPr id="16" name="Text 9"/>
          <p:cNvSpPr/>
          <p:nvPr/>
        </p:nvSpPr>
        <p:spPr>
          <a:xfrm>
            <a:off x="6216134" y="4934545"/>
            <a:ext cx="2480905" cy="310158"/>
          </a:xfrm>
          <a:prstGeom prst="rect">
            <a:avLst/>
          </a:prstGeom>
          <a:noFill/>
          <a:ln/>
        </p:spPr>
        <p:txBody>
          <a:bodyPr wrap="none" lIns="0" tIns="0" rIns="0" bIns="0" rtlCol="0" anchor="t"/>
          <a:lstStyle/>
          <a:p>
            <a:pPr marL="0" indent="0" algn="l">
              <a:lnSpc>
                <a:spcPts val="2400"/>
              </a:lnSpc>
              <a:buNone/>
            </a:pPr>
            <a:r>
              <a:rPr lang="en-US" sz="2400" dirty="0" err="1">
                <a:solidFill>
                  <a:srgbClr val="15213F"/>
                </a:solidFill>
                <a:latin typeface="Roboto Slab" pitchFamily="34" charset="0"/>
                <a:ea typeface="Roboto Slab" pitchFamily="34" charset="-122"/>
                <a:cs typeface="Roboto Slab" pitchFamily="34" charset="-120"/>
              </a:rPr>
              <a:t>Investigación</a:t>
            </a:r>
            <a:r>
              <a:rPr lang="en-US" sz="2400" dirty="0">
                <a:solidFill>
                  <a:srgbClr val="15213F"/>
                </a:solidFill>
                <a:latin typeface="Roboto Slab" pitchFamily="34" charset="0"/>
                <a:ea typeface="Roboto Slab" pitchFamily="34" charset="-122"/>
                <a:cs typeface="Roboto Slab" pitchFamily="34" charset="-120"/>
              </a:rPr>
              <a:t> </a:t>
            </a:r>
            <a:r>
              <a:rPr lang="en-US" sz="2400" dirty="0" err="1">
                <a:solidFill>
                  <a:srgbClr val="15213F"/>
                </a:solidFill>
                <a:latin typeface="Roboto Slab" pitchFamily="34" charset="0"/>
                <a:ea typeface="Roboto Slab" pitchFamily="34" charset="-122"/>
                <a:cs typeface="Roboto Slab" pitchFamily="34" charset="-120"/>
              </a:rPr>
              <a:t>Innovadora</a:t>
            </a:r>
            <a:endParaRPr lang="en-US" sz="2400" dirty="0"/>
          </a:p>
        </p:txBody>
      </p:sp>
      <p:sp>
        <p:nvSpPr>
          <p:cNvPr id="17" name="Text 10"/>
          <p:cNvSpPr/>
          <p:nvPr/>
        </p:nvSpPr>
        <p:spPr>
          <a:xfrm>
            <a:off x="6216134" y="5414605"/>
            <a:ext cx="3438168" cy="1587698"/>
          </a:xfrm>
          <a:prstGeom prst="rect">
            <a:avLst/>
          </a:prstGeom>
          <a:noFill/>
          <a:ln/>
        </p:spPr>
        <p:txBody>
          <a:bodyPr wrap="square" lIns="0" tIns="0" rIns="0" bIns="0" rtlCol="0" anchor="t"/>
          <a:lstStyle/>
          <a:p>
            <a:pPr marL="0" indent="0" algn="l">
              <a:lnSpc>
                <a:spcPts val="2500"/>
              </a:lnSpc>
              <a:buNone/>
            </a:pPr>
            <a:r>
              <a:rPr lang="es-ES" dirty="0">
                <a:solidFill>
                  <a:srgbClr val="15213F"/>
                </a:solidFill>
                <a:latin typeface="Roboto" pitchFamily="34" charset="0"/>
                <a:ea typeface="Roboto" pitchFamily="34" charset="-122"/>
                <a:cs typeface="Roboto" pitchFamily="34" charset="-120"/>
              </a:rPr>
              <a:t>Explore líneas de investigación de vanguardia en áreas como Derecho, Sostenibilidad y Ciudades Inteligentes, contribuyendo al futuro.</a:t>
            </a:r>
            <a:endParaRPr lang="en-US" dirty="0"/>
          </a:p>
        </p:txBody>
      </p:sp>
      <p:pic>
        <p:nvPicPr>
          <p:cNvPr id="18" name="Picture 2">
            <a:extLst>
              <a:ext uri="{FF2B5EF4-FFF2-40B4-BE49-F238E27FC236}">
                <a16:creationId xmlns:a16="http://schemas.microsoft.com/office/drawing/2014/main" id="{A42781D3-071E-279D-3F52-D5EE14B6A3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89765" y="4593614"/>
            <a:ext cx="2598588" cy="2626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426256"/>
            <a:ext cx="5279946" cy="620078"/>
          </a:xfrm>
          <a:prstGeom prst="rect">
            <a:avLst/>
          </a:prstGeom>
          <a:noFill/>
          <a:ln/>
        </p:spPr>
        <p:txBody>
          <a:bodyPr wrap="none" lIns="0" tIns="0" rIns="0" bIns="0" rtlCol="0" anchor="t"/>
          <a:lstStyle/>
          <a:p>
            <a:pPr marL="0" indent="0" algn="l">
              <a:lnSpc>
                <a:spcPts val="4850"/>
              </a:lnSpc>
              <a:buNone/>
            </a:pPr>
            <a:r>
              <a:rPr lang="pt-BR" sz="3900" noProof="0" dirty="0">
                <a:solidFill>
                  <a:srgbClr val="3257B8"/>
                </a:solidFill>
                <a:latin typeface="Roboto Slab" pitchFamily="34" charset="0"/>
                <a:ea typeface="Roboto Slab" pitchFamily="34" charset="-122"/>
                <a:cs typeface="Roboto Slab" pitchFamily="34" charset="-120"/>
              </a:rPr>
              <a:t>¿</a:t>
            </a:r>
            <a:r>
              <a:rPr lang="pt-BR" sz="3900" noProof="0" dirty="0" err="1">
                <a:solidFill>
                  <a:srgbClr val="3257B8"/>
                </a:solidFill>
                <a:latin typeface="Roboto Slab" pitchFamily="34" charset="0"/>
                <a:ea typeface="Roboto Slab" pitchFamily="34" charset="-122"/>
                <a:cs typeface="Roboto Slab" pitchFamily="34" charset="-120"/>
              </a:rPr>
              <a:t>Quién</a:t>
            </a:r>
            <a:r>
              <a:rPr lang="pt-BR" sz="3900" noProof="0" dirty="0">
                <a:solidFill>
                  <a:srgbClr val="3257B8"/>
                </a:solidFill>
                <a:latin typeface="Roboto Slab" pitchFamily="34" charset="0"/>
                <a:ea typeface="Roboto Slab" pitchFamily="34" charset="-122"/>
                <a:cs typeface="Roboto Slab" pitchFamily="34" charset="-120"/>
              </a:rPr>
              <a:t> </a:t>
            </a:r>
            <a:r>
              <a:rPr lang="pt-BR" sz="3900" noProof="0" dirty="0" err="1">
                <a:solidFill>
                  <a:srgbClr val="3257B8"/>
                </a:solidFill>
                <a:latin typeface="Roboto Slab" pitchFamily="34" charset="0"/>
                <a:ea typeface="Roboto Slab" pitchFamily="34" charset="-122"/>
                <a:cs typeface="Roboto Slab" pitchFamily="34" charset="-120"/>
              </a:rPr>
              <a:t>puede</a:t>
            </a:r>
            <a:r>
              <a:rPr lang="pt-BR" sz="3900" noProof="0" dirty="0">
                <a:solidFill>
                  <a:srgbClr val="3257B8"/>
                </a:solidFill>
                <a:latin typeface="Roboto Slab" pitchFamily="34" charset="0"/>
                <a:ea typeface="Roboto Slab" pitchFamily="34" charset="-122"/>
                <a:cs typeface="Roboto Slab" pitchFamily="34" charset="-120"/>
              </a:rPr>
              <a:t> participar? </a:t>
            </a:r>
            <a:endParaRPr lang="pt-BR" sz="3900" noProof="0" dirty="0"/>
          </a:p>
        </p:txBody>
      </p:sp>
      <p:sp>
        <p:nvSpPr>
          <p:cNvPr id="4" name="Shape 1"/>
          <p:cNvSpPr/>
          <p:nvPr/>
        </p:nvSpPr>
        <p:spPr>
          <a:xfrm>
            <a:off x="6280190" y="3343989"/>
            <a:ext cx="3854529" cy="2713911"/>
          </a:xfrm>
          <a:prstGeom prst="roundRect">
            <a:avLst>
              <a:gd name="adj" fmla="val 4462"/>
            </a:avLst>
          </a:prstGeom>
          <a:solidFill>
            <a:srgbClr val="FBFCFE"/>
          </a:solidFill>
          <a:ln w="22860">
            <a:solidFill>
              <a:srgbClr val="CFD2D8"/>
            </a:solidFill>
            <a:prstDash val="solid"/>
          </a:ln>
        </p:spPr>
        <p:txBody>
          <a:bodyPr/>
          <a:lstStyle/>
          <a:p>
            <a:endParaRPr lang="pt-BR" noProof="0" dirty="0"/>
          </a:p>
        </p:txBody>
      </p:sp>
      <p:pic>
        <p:nvPicPr>
          <p:cNvPr id="5" name="Image 1" descr="preencoded.png"/>
          <p:cNvPicPr>
            <a:picLocks noChangeAspect="1"/>
          </p:cNvPicPr>
          <p:nvPr/>
        </p:nvPicPr>
        <p:blipFill>
          <a:blip r:embed="rId4"/>
          <a:stretch>
            <a:fillRect/>
          </a:stretch>
        </p:blipFill>
        <p:spPr>
          <a:xfrm>
            <a:off x="6257329" y="3343989"/>
            <a:ext cx="100905" cy="2713911"/>
          </a:xfrm>
          <a:prstGeom prst="rect">
            <a:avLst/>
          </a:prstGeom>
        </p:spPr>
      </p:pic>
      <p:sp>
        <p:nvSpPr>
          <p:cNvPr id="6" name="Text 2"/>
          <p:cNvSpPr/>
          <p:nvPr/>
        </p:nvSpPr>
        <p:spPr>
          <a:xfrm>
            <a:off x="6557965" y="3565208"/>
            <a:ext cx="2716292" cy="310158"/>
          </a:xfrm>
          <a:prstGeom prst="rect">
            <a:avLst/>
          </a:prstGeom>
          <a:noFill/>
          <a:ln/>
        </p:spPr>
        <p:txBody>
          <a:bodyPr wrap="none" lIns="0" tIns="0" rIns="0" bIns="0" rtlCol="0" anchor="t"/>
          <a:lstStyle/>
          <a:p>
            <a:pPr marL="0" indent="0" algn="l">
              <a:lnSpc>
                <a:spcPts val="2400"/>
              </a:lnSpc>
              <a:buNone/>
            </a:pPr>
            <a:r>
              <a:rPr lang="pt-BR" sz="2200" noProof="0" dirty="0" err="1">
                <a:solidFill>
                  <a:srgbClr val="15213F"/>
                </a:solidFill>
                <a:latin typeface="Roboto Slab" pitchFamily="34" charset="0"/>
                <a:ea typeface="Roboto Slab" pitchFamily="34" charset="-122"/>
                <a:cs typeface="Roboto Slab" pitchFamily="34" charset="-120"/>
              </a:rPr>
              <a:t>Ciudadanía</a:t>
            </a:r>
            <a:r>
              <a:rPr lang="pt-BR" sz="2200" noProof="0" dirty="0">
                <a:solidFill>
                  <a:srgbClr val="15213F"/>
                </a:solidFill>
                <a:latin typeface="Roboto Slab" pitchFamily="34" charset="0"/>
                <a:ea typeface="Roboto Slab" pitchFamily="34" charset="-122"/>
                <a:cs typeface="Roboto Slab" pitchFamily="34" charset="-120"/>
              </a:rPr>
              <a:t> y </a:t>
            </a:r>
            <a:r>
              <a:rPr lang="pt-BR" sz="2200" noProof="0" dirty="0" err="1">
                <a:solidFill>
                  <a:srgbClr val="15213F"/>
                </a:solidFill>
                <a:latin typeface="Roboto Slab" pitchFamily="34" charset="0"/>
                <a:ea typeface="Roboto Slab" pitchFamily="34" charset="-122"/>
                <a:cs typeface="Roboto Slab" pitchFamily="34" charset="-120"/>
              </a:rPr>
              <a:t>Residencia</a:t>
            </a:r>
            <a:endParaRPr lang="pt-BR" sz="2200" noProof="0" dirty="0"/>
          </a:p>
        </p:txBody>
      </p:sp>
      <p:sp>
        <p:nvSpPr>
          <p:cNvPr id="7" name="Text 3"/>
          <p:cNvSpPr/>
          <p:nvPr/>
        </p:nvSpPr>
        <p:spPr>
          <a:xfrm>
            <a:off x="6569988" y="3994428"/>
            <a:ext cx="3168015" cy="1587698"/>
          </a:xfrm>
          <a:prstGeom prst="rect">
            <a:avLst/>
          </a:prstGeom>
          <a:noFill/>
          <a:ln/>
        </p:spPr>
        <p:txBody>
          <a:bodyPr wrap="square" lIns="0" tIns="0" rIns="0" bIns="0" rtlCol="0" anchor="t"/>
          <a:lstStyle/>
          <a:p>
            <a:pPr marL="0" indent="0" algn="l">
              <a:lnSpc>
                <a:spcPts val="2500"/>
              </a:lnSpc>
              <a:buNone/>
            </a:pPr>
            <a:r>
              <a:rPr lang="es-ES" noProof="0" dirty="0">
                <a:solidFill>
                  <a:srgbClr val="15213F"/>
                </a:solidFill>
                <a:latin typeface="Roboto" pitchFamily="34" charset="0"/>
                <a:ea typeface="Roboto" pitchFamily="34" charset="-122"/>
                <a:cs typeface="Roboto" pitchFamily="34" charset="-120"/>
              </a:rPr>
              <a:t>Ciudadanos extranjeros residentes en los países participantes del programa, no se permite la nacionalidad brasileña o doble nacionalidad. </a:t>
            </a:r>
            <a:endParaRPr lang="pt-BR" noProof="0" dirty="0"/>
          </a:p>
        </p:txBody>
      </p:sp>
      <p:sp>
        <p:nvSpPr>
          <p:cNvPr id="8" name="Shape 4"/>
          <p:cNvSpPr/>
          <p:nvPr/>
        </p:nvSpPr>
        <p:spPr>
          <a:xfrm>
            <a:off x="10157579" y="3343989"/>
            <a:ext cx="3967854" cy="2713911"/>
          </a:xfrm>
          <a:prstGeom prst="roundRect">
            <a:avLst>
              <a:gd name="adj" fmla="val 4462"/>
            </a:avLst>
          </a:prstGeom>
          <a:solidFill>
            <a:srgbClr val="FBFCFE"/>
          </a:solidFill>
          <a:ln w="22860">
            <a:solidFill>
              <a:srgbClr val="CFD2D8"/>
            </a:solidFill>
            <a:prstDash val="solid"/>
          </a:ln>
        </p:spPr>
        <p:txBody>
          <a:bodyPr/>
          <a:lstStyle/>
          <a:p>
            <a:endParaRPr lang="pt-BR" noProof="0" dirty="0"/>
          </a:p>
        </p:txBody>
      </p:sp>
      <p:pic>
        <p:nvPicPr>
          <p:cNvPr id="9" name="Image 2" descr="preencoded.png"/>
          <p:cNvPicPr>
            <a:picLocks noChangeAspect="1"/>
          </p:cNvPicPr>
          <p:nvPr/>
        </p:nvPicPr>
        <p:blipFill>
          <a:blip r:embed="rId4"/>
          <a:stretch>
            <a:fillRect/>
          </a:stretch>
        </p:blipFill>
        <p:spPr>
          <a:xfrm>
            <a:off x="10095697" y="3343989"/>
            <a:ext cx="100905" cy="2713911"/>
          </a:xfrm>
          <a:prstGeom prst="rect">
            <a:avLst/>
          </a:prstGeom>
        </p:spPr>
      </p:pic>
      <p:sp>
        <p:nvSpPr>
          <p:cNvPr id="10" name="Text 5"/>
          <p:cNvSpPr/>
          <p:nvPr/>
        </p:nvSpPr>
        <p:spPr>
          <a:xfrm>
            <a:off x="10343168" y="3565208"/>
            <a:ext cx="2433935" cy="310158"/>
          </a:xfrm>
          <a:prstGeom prst="rect">
            <a:avLst/>
          </a:prstGeom>
          <a:noFill/>
          <a:ln/>
        </p:spPr>
        <p:txBody>
          <a:bodyPr wrap="none" lIns="0" tIns="0" rIns="0" bIns="0" rtlCol="0" anchor="t"/>
          <a:lstStyle/>
          <a:p>
            <a:pPr marL="0" indent="0" algn="l">
              <a:lnSpc>
                <a:spcPts val="2400"/>
              </a:lnSpc>
              <a:buNone/>
            </a:pPr>
            <a:r>
              <a:rPr lang="pt-BR" sz="2200" noProof="0" dirty="0" err="1">
                <a:solidFill>
                  <a:srgbClr val="15213F"/>
                </a:solidFill>
                <a:latin typeface="Roboto Slab" pitchFamily="34" charset="0"/>
                <a:ea typeface="Roboto Slab" pitchFamily="34" charset="-122"/>
                <a:cs typeface="Roboto Slab" pitchFamily="34" charset="-120"/>
              </a:rPr>
              <a:t>Residencia</a:t>
            </a:r>
            <a:r>
              <a:rPr lang="pt-BR" sz="2200" noProof="0" dirty="0">
                <a:solidFill>
                  <a:srgbClr val="15213F"/>
                </a:solidFill>
                <a:latin typeface="Roboto Slab" pitchFamily="34" charset="0"/>
                <a:ea typeface="Roboto Slab" pitchFamily="34" charset="-122"/>
                <a:cs typeface="Roboto Slab" pitchFamily="34" charset="-120"/>
              </a:rPr>
              <a:t> </a:t>
            </a:r>
            <a:r>
              <a:rPr lang="pt-BR" sz="2200" noProof="0" dirty="0" err="1">
                <a:solidFill>
                  <a:srgbClr val="15213F"/>
                </a:solidFill>
                <a:latin typeface="Roboto Slab" pitchFamily="34" charset="0"/>
                <a:ea typeface="Roboto Slab" pitchFamily="34" charset="-122"/>
                <a:cs typeface="Roboto Slab" pitchFamily="34" charset="-120"/>
              </a:rPr>
              <a:t>en</a:t>
            </a:r>
            <a:r>
              <a:rPr lang="pt-BR" sz="2200" noProof="0" dirty="0">
                <a:solidFill>
                  <a:srgbClr val="15213F"/>
                </a:solidFill>
                <a:latin typeface="Roboto Slab" pitchFamily="34" charset="0"/>
                <a:ea typeface="Roboto Slab" pitchFamily="34" charset="-122"/>
                <a:cs typeface="Roboto Slab" pitchFamily="34" charset="-120"/>
              </a:rPr>
              <a:t> </a:t>
            </a:r>
            <a:r>
              <a:rPr lang="pt-BR" sz="2200" noProof="0" dirty="0" err="1">
                <a:solidFill>
                  <a:srgbClr val="15213F"/>
                </a:solidFill>
                <a:latin typeface="Roboto Slab" pitchFamily="34" charset="0"/>
                <a:ea typeface="Roboto Slab" pitchFamily="34" charset="-122"/>
                <a:cs typeface="Roboto Slab" pitchFamily="34" charset="-120"/>
              </a:rPr>
              <a:t>el</a:t>
            </a:r>
            <a:r>
              <a:rPr lang="pt-BR" sz="2200" noProof="0" dirty="0">
                <a:solidFill>
                  <a:srgbClr val="15213F"/>
                </a:solidFill>
                <a:latin typeface="Roboto Slab" pitchFamily="34" charset="0"/>
                <a:ea typeface="Roboto Slab" pitchFamily="34" charset="-122"/>
                <a:cs typeface="Roboto Slab" pitchFamily="34" charset="-120"/>
              </a:rPr>
              <a:t> </a:t>
            </a:r>
            <a:r>
              <a:rPr lang="pt-BR" sz="2200" noProof="0" dirty="0" err="1">
                <a:solidFill>
                  <a:srgbClr val="15213F"/>
                </a:solidFill>
                <a:latin typeface="Roboto Slab" pitchFamily="34" charset="0"/>
                <a:ea typeface="Roboto Slab" pitchFamily="34" charset="-122"/>
                <a:cs typeface="Roboto Slab" pitchFamily="34" charset="-120"/>
              </a:rPr>
              <a:t>Extranjero</a:t>
            </a:r>
            <a:endParaRPr lang="pt-BR" sz="2200" noProof="0" dirty="0"/>
          </a:p>
        </p:txBody>
      </p:sp>
      <p:sp>
        <p:nvSpPr>
          <p:cNvPr id="11" name="Text 6"/>
          <p:cNvSpPr/>
          <p:nvPr/>
        </p:nvSpPr>
        <p:spPr>
          <a:xfrm>
            <a:off x="10447377" y="4017357"/>
            <a:ext cx="3168015" cy="952619"/>
          </a:xfrm>
          <a:prstGeom prst="rect">
            <a:avLst/>
          </a:prstGeom>
          <a:noFill/>
          <a:ln/>
        </p:spPr>
        <p:txBody>
          <a:bodyPr wrap="square" lIns="0" tIns="0" rIns="0" bIns="0" rtlCol="0" anchor="t"/>
          <a:lstStyle/>
          <a:p>
            <a:pPr marL="0" indent="0" algn="l">
              <a:lnSpc>
                <a:spcPts val="2500"/>
              </a:lnSpc>
              <a:buNone/>
            </a:pPr>
            <a:r>
              <a:rPr lang="es-ES" noProof="0" dirty="0">
                <a:solidFill>
                  <a:srgbClr val="15213F"/>
                </a:solidFill>
                <a:latin typeface="Roboto" pitchFamily="34" charset="0"/>
                <a:ea typeface="Roboto" pitchFamily="34" charset="-122"/>
                <a:cs typeface="Roboto" pitchFamily="34" charset="-120"/>
              </a:rPr>
              <a:t>Es obligatorio estar residiendo en el extranjero en el momento de la inscripción para calificar para el programa.</a:t>
            </a:r>
            <a:endParaRPr lang="pt-BR" noProof="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717590"/>
            <a:ext cx="4961811" cy="620078"/>
          </a:xfrm>
          <a:prstGeom prst="rect">
            <a:avLst/>
          </a:prstGeom>
          <a:noFill/>
          <a:ln/>
        </p:spPr>
        <p:txBody>
          <a:bodyPr wrap="none" lIns="0" tIns="0" rIns="0" bIns="0" rtlCol="0" anchor="t"/>
          <a:lstStyle/>
          <a:p>
            <a:pPr marL="0" indent="0" algn="l">
              <a:lnSpc>
                <a:spcPts val="4850"/>
              </a:lnSpc>
              <a:buNone/>
            </a:pPr>
            <a:r>
              <a:rPr lang="pt-BR" sz="3900" noProof="0" dirty="0">
                <a:solidFill>
                  <a:srgbClr val="3257B8"/>
                </a:solidFill>
                <a:latin typeface="Roboto Slab" pitchFamily="34" charset="0"/>
                <a:ea typeface="Roboto Slab" pitchFamily="34" charset="-122"/>
                <a:cs typeface="Roboto Slab" pitchFamily="34" charset="-120"/>
              </a:rPr>
              <a:t>Países Participantes</a:t>
            </a:r>
            <a:endParaRPr lang="pt-BR" sz="3900" noProof="0" dirty="0"/>
          </a:p>
        </p:txBody>
      </p:sp>
      <p:sp>
        <p:nvSpPr>
          <p:cNvPr id="3" name="Text 1"/>
          <p:cNvSpPr/>
          <p:nvPr/>
        </p:nvSpPr>
        <p:spPr>
          <a:xfrm>
            <a:off x="793790" y="1734503"/>
            <a:ext cx="13042821" cy="317540"/>
          </a:xfrm>
          <a:prstGeom prst="rect">
            <a:avLst/>
          </a:prstGeom>
          <a:noFill/>
          <a:ln/>
        </p:spPr>
        <p:txBody>
          <a:bodyPr wrap="none" lIns="0" tIns="0" rIns="0" bIns="0" rtlCol="0" anchor="t"/>
          <a:lstStyle/>
          <a:p>
            <a:pPr marL="0" indent="0" algn="l">
              <a:lnSpc>
                <a:spcPts val="2500"/>
              </a:lnSpc>
              <a:buNone/>
            </a:pPr>
            <a:r>
              <a:rPr lang="es-ES" noProof="0" dirty="0">
                <a:solidFill>
                  <a:srgbClr val="15213F"/>
                </a:solidFill>
                <a:latin typeface="Roboto" pitchFamily="34" charset="0"/>
                <a:ea typeface="Roboto" pitchFamily="34" charset="-122"/>
                <a:cs typeface="Roboto" pitchFamily="34" charset="-120"/>
              </a:rPr>
              <a:t>El PEC-PG es un programa global que abarca una amplia gama de países en diversos continentes, siendo estos:</a:t>
            </a:r>
            <a:endParaRPr lang="pt-BR" noProof="0" dirty="0"/>
          </a:p>
        </p:txBody>
      </p:sp>
      <p:sp>
        <p:nvSpPr>
          <p:cNvPr id="4" name="Text 2"/>
          <p:cNvSpPr/>
          <p:nvPr/>
        </p:nvSpPr>
        <p:spPr>
          <a:xfrm>
            <a:off x="793790" y="2473643"/>
            <a:ext cx="2480905" cy="310158"/>
          </a:xfrm>
          <a:prstGeom prst="rect">
            <a:avLst/>
          </a:prstGeom>
          <a:noFill/>
          <a:ln/>
        </p:spPr>
        <p:txBody>
          <a:bodyPr wrap="none" lIns="0" tIns="0" rIns="0" bIns="0" rtlCol="0" anchor="t"/>
          <a:lstStyle/>
          <a:p>
            <a:pPr marL="0" indent="0" algn="l">
              <a:lnSpc>
                <a:spcPts val="2400"/>
              </a:lnSpc>
              <a:buNone/>
            </a:pPr>
            <a:r>
              <a:rPr lang="pt-BR" sz="2400" noProof="0" dirty="0">
                <a:solidFill>
                  <a:srgbClr val="3257B8"/>
                </a:solidFill>
                <a:latin typeface="Roboto Slab" pitchFamily="34" charset="0"/>
                <a:ea typeface="Roboto Slab" pitchFamily="34" charset="-122"/>
                <a:cs typeface="Roboto Slab" pitchFamily="34" charset="-120"/>
              </a:rPr>
              <a:t>África (29 países)</a:t>
            </a:r>
            <a:endParaRPr lang="pt-BR" sz="2400" noProof="0" dirty="0"/>
          </a:p>
        </p:txBody>
      </p:sp>
      <p:sp>
        <p:nvSpPr>
          <p:cNvPr id="5" name="Text 3"/>
          <p:cNvSpPr/>
          <p:nvPr/>
        </p:nvSpPr>
        <p:spPr>
          <a:xfrm>
            <a:off x="793790" y="2982158"/>
            <a:ext cx="2897624" cy="3810476"/>
          </a:xfrm>
          <a:prstGeom prst="rect">
            <a:avLst/>
          </a:prstGeom>
          <a:noFill/>
          <a:ln/>
        </p:spPr>
        <p:txBody>
          <a:bodyPr wrap="square" lIns="0" tIns="0" rIns="0" bIns="0" rtlCol="0" anchor="t"/>
          <a:lstStyle/>
          <a:p>
            <a:pPr marL="0" indent="0">
              <a:lnSpc>
                <a:spcPts val="2500"/>
              </a:lnSpc>
              <a:buNone/>
            </a:pPr>
            <a:r>
              <a:rPr lang="pt-BR" noProof="0" dirty="0">
                <a:solidFill>
                  <a:srgbClr val="15213F"/>
                </a:solidFill>
                <a:latin typeface="Roboto" pitchFamily="34" charset="0"/>
                <a:ea typeface="Roboto" pitchFamily="34" charset="-122"/>
                <a:cs typeface="Roboto" pitchFamily="34" charset="-120"/>
              </a:rPr>
              <a:t>Angola, </a:t>
            </a:r>
            <a:r>
              <a:rPr lang="pt-BR" noProof="0" dirty="0" err="1">
                <a:solidFill>
                  <a:srgbClr val="15213F"/>
                </a:solidFill>
                <a:latin typeface="Roboto" pitchFamily="34" charset="0"/>
                <a:ea typeface="Roboto" pitchFamily="34" charset="-122"/>
                <a:cs typeface="Roboto" pitchFamily="34" charset="-120"/>
              </a:rPr>
              <a:t>Argelia</a:t>
            </a:r>
            <a:r>
              <a:rPr lang="pt-BR" noProof="0" dirty="0">
                <a:solidFill>
                  <a:srgbClr val="15213F"/>
                </a:solidFill>
                <a:latin typeface="Roboto" pitchFamily="34" charset="0"/>
                <a:ea typeface="Roboto" pitchFamily="34" charset="-122"/>
                <a:cs typeface="Roboto" pitchFamily="34" charset="-120"/>
              </a:rPr>
              <a:t>, </a:t>
            </a:r>
            <a:r>
              <a:rPr lang="pt-BR" noProof="0" dirty="0" err="1">
                <a:solidFill>
                  <a:srgbClr val="15213F"/>
                </a:solidFill>
                <a:latin typeface="Roboto" pitchFamily="34" charset="0"/>
                <a:ea typeface="Roboto" pitchFamily="34" charset="-122"/>
                <a:cs typeface="Roboto" pitchFamily="34" charset="-120"/>
              </a:rPr>
              <a:t>Benín</a:t>
            </a:r>
            <a:r>
              <a:rPr lang="pt-BR" noProof="0" dirty="0">
                <a:solidFill>
                  <a:srgbClr val="15213F"/>
                </a:solidFill>
                <a:latin typeface="Roboto" pitchFamily="34" charset="0"/>
                <a:ea typeface="Roboto" pitchFamily="34" charset="-122"/>
                <a:cs typeface="Roboto" pitchFamily="34" charset="-120"/>
              </a:rPr>
              <a:t>, Botsuana, Burkina Faso, Cabo Verde, </a:t>
            </a:r>
            <a:r>
              <a:rPr lang="pt-BR" noProof="0" dirty="0" err="1">
                <a:solidFill>
                  <a:srgbClr val="15213F"/>
                </a:solidFill>
                <a:latin typeface="Roboto" pitchFamily="34" charset="0"/>
                <a:ea typeface="Roboto" pitchFamily="34" charset="-122"/>
                <a:cs typeface="Roboto" pitchFamily="34" charset="-120"/>
              </a:rPr>
              <a:t>Camerún</a:t>
            </a:r>
            <a:r>
              <a:rPr lang="pt-BR" noProof="0" dirty="0">
                <a:solidFill>
                  <a:srgbClr val="15213F"/>
                </a:solidFill>
                <a:latin typeface="Roboto" pitchFamily="34" charset="0"/>
                <a:ea typeface="Roboto" pitchFamily="34" charset="-122"/>
                <a:cs typeface="Roboto" pitchFamily="34" charset="-120"/>
              </a:rPr>
              <a:t>, Costa de Marfil, Egipto, </a:t>
            </a:r>
            <a:r>
              <a:rPr lang="pt-BR" noProof="0" dirty="0" err="1">
                <a:solidFill>
                  <a:srgbClr val="15213F"/>
                </a:solidFill>
                <a:latin typeface="Roboto" pitchFamily="34" charset="0"/>
                <a:ea typeface="Roboto" pitchFamily="34" charset="-122"/>
                <a:cs typeface="Roboto" pitchFamily="34" charset="-120"/>
              </a:rPr>
              <a:t>Etiopía</a:t>
            </a:r>
            <a:r>
              <a:rPr lang="pt-BR" noProof="0" dirty="0">
                <a:solidFill>
                  <a:srgbClr val="15213F"/>
                </a:solidFill>
                <a:latin typeface="Roboto" pitchFamily="34" charset="0"/>
                <a:ea typeface="Roboto" pitchFamily="34" charset="-122"/>
                <a:cs typeface="Roboto" pitchFamily="34" charset="-120"/>
              </a:rPr>
              <a:t>, </a:t>
            </a:r>
            <a:r>
              <a:rPr lang="pt-BR" noProof="0" dirty="0" err="1">
                <a:solidFill>
                  <a:srgbClr val="15213F"/>
                </a:solidFill>
                <a:latin typeface="Roboto" pitchFamily="34" charset="0"/>
                <a:ea typeface="Roboto" pitchFamily="34" charset="-122"/>
                <a:cs typeface="Roboto" pitchFamily="34" charset="-120"/>
              </a:rPr>
              <a:t>Gabón</a:t>
            </a:r>
            <a:r>
              <a:rPr lang="pt-BR" noProof="0" dirty="0">
                <a:solidFill>
                  <a:srgbClr val="15213F"/>
                </a:solidFill>
                <a:latin typeface="Roboto" pitchFamily="34" charset="0"/>
                <a:ea typeface="Roboto" pitchFamily="34" charset="-122"/>
                <a:cs typeface="Roboto" pitchFamily="34" charset="-120"/>
              </a:rPr>
              <a:t>, </a:t>
            </a:r>
            <a:r>
              <a:rPr lang="pt-BR" noProof="0" dirty="0" err="1">
                <a:solidFill>
                  <a:srgbClr val="15213F"/>
                </a:solidFill>
                <a:latin typeface="Roboto" pitchFamily="34" charset="0"/>
                <a:ea typeface="Roboto" pitchFamily="34" charset="-122"/>
                <a:cs typeface="Roboto" pitchFamily="34" charset="-120"/>
              </a:rPr>
              <a:t>Ghana</a:t>
            </a:r>
            <a:r>
              <a:rPr lang="pt-BR" noProof="0" dirty="0">
                <a:solidFill>
                  <a:srgbClr val="15213F"/>
                </a:solidFill>
                <a:latin typeface="Roboto" pitchFamily="34" charset="0"/>
                <a:ea typeface="Roboto" pitchFamily="34" charset="-122"/>
                <a:cs typeface="Roboto" pitchFamily="34" charset="-120"/>
              </a:rPr>
              <a:t>, </a:t>
            </a:r>
            <a:r>
              <a:rPr lang="pt-BR" noProof="0" dirty="0" err="1">
                <a:solidFill>
                  <a:srgbClr val="15213F"/>
                </a:solidFill>
                <a:latin typeface="Roboto" pitchFamily="34" charset="0"/>
                <a:ea typeface="Roboto" pitchFamily="34" charset="-122"/>
                <a:cs typeface="Roboto" pitchFamily="34" charset="-120"/>
              </a:rPr>
              <a:t>Guinea-Bissau</a:t>
            </a:r>
            <a:r>
              <a:rPr lang="pt-BR" noProof="0" dirty="0">
                <a:solidFill>
                  <a:srgbClr val="15213F"/>
                </a:solidFill>
                <a:latin typeface="Roboto" pitchFamily="34" charset="0"/>
                <a:ea typeface="Roboto" pitchFamily="34" charset="-122"/>
                <a:cs typeface="Roboto" pitchFamily="34" charset="-120"/>
              </a:rPr>
              <a:t>, </a:t>
            </a:r>
            <a:r>
              <a:rPr lang="pt-BR" noProof="0" dirty="0" err="1">
                <a:solidFill>
                  <a:srgbClr val="15213F"/>
                </a:solidFill>
                <a:latin typeface="Roboto" pitchFamily="34" charset="0"/>
                <a:ea typeface="Roboto" pitchFamily="34" charset="-122"/>
                <a:cs typeface="Roboto" pitchFamily="34" charset="-120"/>
              </a:rPr>
              <a:t>Guinea</a:t>
            </a:r>
            <a:r>
              <a:rPr lang="pt-BR" noProof="0" dirty="0">
                <a:solidFill>
                  <a:srgbClr val="15213F"/>
                </a:solidFill>
                <a:latin typeface="Roboto" pitchFamily="34" charset="0"/>
                <a:ea typeface="Roboto" pitchFamily="34" charset="-122"/>
                <a:cs typeface="Roboto" pitchFamily="34" charset="-120"/>
              </a:rPr>
              <a:t> </a:t>
            </a:r>
            <a:r>
              <a:rPr lang="pt-BR" noProof="0" dirty="0" err="1">
                <a:solidFill>
                  <a:srgbClr val="15213F"/>
                </a:solidFill>
                <a:latin typeface="Roboto" pitchFamily="34" charset="0"/>
                <a:ea typeface="Roboto" pitchFamily="34" charset="-122"/>
                <a:cs typeface="Roboto" pitchFamily="34" charset="-120"/>
              </a:rPr>
              <a:t>Ecuatorial</a:t>
            </a:r>
            <a:r>
              <a:rPr lang="pt-BR" noProof="0" dirty="0">
                <a:solidFill>
                  <a:srgbClr val="15213F"/>
                </a:solidFill>
                <a:latin typeface="Roboto" pitchFamily="34" charset="0"/>
                <a:ea typeface="Roboto" pitchFamily="34" charset="-122"/>
                <a:cs typeface="Roboto" pitchFamily="34" charset="-120"/>
              </a:rPr>
              <a:t>, Mali, </a:t>
            </a:r>
            <a:r>
              <a:rPr lang="pt-BR" noProof="0" dirty="0" err="1">
                <a:solidFill>
                  <a:srgbClr val="15213F"/>
                </a:solidFill>
                <a:latin typeface="Roboto" pitchFamily="34" charset="0"/>
                <a:ea typeface="Roboto" pitchFamily="34" charset="-122"/>
                <a:cs typeface="Roboto" pitchFamily="34" charset="-120"/>
              </a:rPr>
              <a:t>Marruecos</a:t>
            </a:r>
            <a:r>
              <a:rPr lang="pt-BR" noProof="0" dirty="0">
                <a:solidFill>
                  <a:srgbClr val="15213F"/>
                </a:solidFill>
                <a:latin typeface="Roboto" pitchFamily="34" charset="0"/>
                <a:ea typeface="Roboto" pitchFamily="34" charset="-122"/>
                <a:cs typeface="Roboto" pitchFamily="34" charset="-120"/>
              </a:rPr>
              <a:t>, </a:t>
            </a:r>
            <a:r>
              <a:rPr lang="pt-BR" noProof="0" dirty="0" err="1">
                <a:solidFill>
                  <a:srgbClr val="15213F"/>
                </a:solidFill>
                <a:latin typeface="Roboto" pitchFamily="34" charset="0"/>
                <a:ea typeface="Roboto" pitchFamily="34" charset="-122"/>
                <a:cs typeface="Roboto" pitchFamily="34" charset="-120"/>
              </a:rPr>
              <a:t>Mozambique</a:t>
            </a:r>
            <a:r>
              <a:rPr lang="pt-BR" noProof="0" dirty="0">
                <a:solidFill>
                  <a:srgbClr val="15213F"/>
                </a:solidFill>
                <a:latin typeface="Roboto" pitchFamily="34" charset="0"/>
                <a:ea typeface="Roboto" pitchFamily="34" charset="-122"/>
                <a:cs typeface="Roboto" pitchFamily="34" charset="-120"/>
              </a:rPr>
              <a:t>, </a:t>
            </a:r>
            <a:r>
              <a:rPr lang="pt-BR" noProof="0" dirty="0" err="1">
                <a:solidFill>
                  <a:srgbClr val="15213F"/>
                </a:solidFill>
                <a:latin typeface="Roboto" pitchFamily="34" charset="0"/>
                <a:ea typeface="Roboto" pitchFamily="34" charset="-122"/>
                <a:cs typeface="Roboto" pitchFamily="34" charset="-120"/>
              </a:rPr>
              <a:t>Namibia</a:t>
            </a:r>
            <a:r>
              <a:rPr lang="pt-BR" noProof="0" dirty="0">
                <a:solidFill>
                  <a:srgbClr val="15213F"/>
                </a:solidFill>
                <a:latin typeface="Roboto" pitchFamily="34" charset="0"/>
                <a:ea typeface="Roboto" pitchFamily="34" charset="-122"/>
                <a:cs typeface="Roboto" pitchFamily="34" charset="-120"/>
              </a:rPr>
              <a:t>, Nigeria, </a:t>
            </a:r>
            <a:r>
              <a:rPr lang="pt-BR" noProof="0" dirty="0" err="1">
                <a:solidFill>
                  <a:srgbClr val="15213F"/>
                </a:solidFill>
                <a:latin typeface="Roboto" pitchFamily="34" charset="0"/>
                <a:ea typeface="Roboto" pitchFamily="34" charset="-122"/>
                <a:cs typeface="Roboto" pitchFamily="34" charset="-120"/>
              </a:rPr>
              <a:t>Kenia</a:t>
            </a:r>
            <a:r>
              <a:rPr lang="pt-BR" noProof="0" dirty="0">
                <a:solidFill>
                  <a:srgbClr val="15213F"/>
                </a:solidFill>
                <a:latin typeface="Roboto" pitchFamily="34" charset="0"/>
                <a:ea typeface="Roboto" pitchFamily="34" charset="-122"/>
                <a:cs typeface="Roboto" pitchFamily="34" charset="-120"/>
              </a:rPr>
              <a:t>, República Democrática </a:t>
            </a:r>
            <a:r>
              <a:rPr lang="pt-BR" noProof="0" dirty="0" err="1">
                <a:solidFill>
                  <a:srgbClr val="15213F"/>
                </a:solidFill>
                <a:latin typeface="Roboto" pitchFamily="34" charset="0"/>
                <a:ea typeface="Roboto" pitchFamily="34" charset="-122"/>
                <a:cs typeface="Roboto" pitchFamily="34" charset="-120"/>
              </a:rPr>
              <a:t>del</a:t>
            </a:r>
            <a:r>
              <a:rPr lang="pt-BR" noProof="0" dirty="0">
                <a:solidFill>
                  <a:srgbClr val="15213F"/>
                </a:solidFill>
                <a:latin typeface="Roboto" pitchFamily="34" charset="0"/>
                <a:ea typeface="Roboto" pitchFamily="34" charset="-122"/>
                <a:cs typeface="Roboto" pitchFamily="34" charset="-120"/>
              </a:rPr>
              <a:t> Congo, República </a:t>
            </a:r>
            <a:r>
              <a:rPr lang="pt-BR" noProof="0" dirty="0" err="1">
                <a:solidFill>
                  <a:srgbClr val="15213F"/>
                </a:solidFill>
                <a:latin typeface="Roboto" pitchFamily="34" charset="0"/>
                <a:ea typeface="Roboto" pitchFamily="34" charset="-122"/>
                <a:cs typeface="Roboto" pitchFamily="34" charset="-120"/>
              </a:rPr>
              <a:t>del</a:t>
            </a:r>
            <a:r>
              <a:rPr lang="pt-BR" noProof="0" dirty="0">
                <a:solidFill>
                  <a:srgbClr val="15213F"/>
                </a:solidFill>
                <a:latin typeface="Roboto" pitchFamily="34" charset="0"/>
                <a:ea typeface="Roboto" pitchFamily="34" charset="-122"/>
                <a:cs typeface="Roboto" pitchFamily="34" charset="-120"/>
              </a:rPr>
              <a:t> Congo, Santo Tomé y Príncipe, Senegal, </a:t>
            </a:r>
            <a:r>
              <a:rPr lang="pt-BR" noProof="0" dirty="0" err="1">
                <a:solidFill>
                  <a:srgbClr val="15213F"/>
                </a:solidFill>
                <a:latin typeface="Roboto" pitchFamily="34" charset="0"/>
                <a:ea typeface="Roboto" pitchFamily="34" charset="-122"/>
                <a:cs typeface="Roboto" pitchFamily="34" charset="-120"/>
              </a:rPr>
              <a:t>Tanzania</a:t>
            </a:r>
            <a:r>
              <a:rPr lang="pt-BR" noProof="0" dirty="0">
                <a:solidFill>
                  <a:srgbClr val="15213F"/>
                </a:solidFill>
                <a:latin typeface="Roboto" pitchFamily="34" charset="0"/>
                <a:ea typeface="Roboto" pitchFamily="34" charset="-122"/>
                <a:cs typeface="Roboto" pitchFamily="34" charset="-120"/>
              </a:rPr>
              <a:t>, Togo, </a:t>
            </a:r>
            <a:r>
              <a:rPr lang="pt-BR" noProof="0" dirty="0" err="1">
                <a:solidFill>
                  <a:srgbClr val="15213F"/>
                </a:solidFill>
                <a:latin typeface="Roboto" pitchFamily="34" charset="0"/>
                <a:ea typeface="Roboto" pitchFamily="34" charset="-122"/>
                <a:cs typeface="Roboto" pitchFamily="34" charset="-120"/>
              </a:rPr>
              <a:t>Túnez</a:t>
            </a:r>
            <a:r>
              <a:rPr lang="pt-BR" noProof="0" dirty="0">
                <a:solidFill>
                  <a:srgbClr val="15213F"/>
                </a:solidFill>
                <a:latin typeface="Roboto" pitchFamily="34" charset="0"/>
                <a:ea typeface="Roboto" pitchFamily="34" charset="-122"/>
                <a:cs typeface="Roboto" pitchFamily="34" charset="-120"/>
              </a:rPr>
              <a:t>, </a:t>
            </a:r>
            <a:r>
              <a:rPr lang="pt-BR" noProof="0" dirty="0" err="1">
                <a:solidFill>
                  <a:srgbClr val="15213F"/>
                </a:solidFill>
                <a:latin typeface="Roboto" pitchFamily="34" charset="0"/>
                <a:ea typeface="Roboto" pitchFamily="34" charset="-122"/>
                <a:cs typeface="Roboto" pitchFamily="34" charset="-120"/>
              </a:rPr>
              <a:t>Zambia</a:t>
            </a:r>
            <a:r>
              <a:rPr lang="pt-BR" noProof="0" dirty="0">
                <a:solidFill>
                  <a:srgbClr val="15213F"/>
                </a:solidFill>
                <a:latin typeface="Roboto" pitchFamily="34" charset="0"/>
                <a:ea typeface="Roboto" pitchFamily="34" charset="-122"/>
                <a:cs typeface="Roboto" pitchFamily="34" charset="-120"/>
              </a:rPr>
              <a:t> y </a:t>
            </a:r>
            <a:r>
              <a:rPr lang="pt-BR" noProof="0" dirty="0" err="1">
                <a:solidFill>
                  <a:srgbClr val="15213F"/>
                </a:solidFill>
                <a:latin typeface="Roboto" pitchFamily="34" charset="0"/>
                <a:ea typeface="Roboto" pitchFamily="34" charset="-122"/>
                <a:cs typeface="Roboto" pitchFamily="34" charset="-120"/>
              </a:rPr>
              <a:t>Sudáfrica</a:t>
            </a:r>
            <a:r>
              <a:rPr lang="pt-BR" noProof="0" dirty="0">
                <a:solidFill>
                  <a:srgbClr val="15213F"/>
                </a:solidFill>
                <a:latin typeface="Roboto" pitchFamily="34" charset="0"/>
                <a:ea typeface="Roboto" pitchFamily="34" charset="-122"/>
                <a:cs typeface="Roboto" pitchFamily="34" charset="-120"/>
              </a:rPr>
              <a:t>.</a:t>
            </a:r>
            <a:endParaRPr lang="pt-BR" noProof="0" dirty="0"/>
          </a:p>
        </p:txBody>
      </p:sp>
      <p:sp>
        <p:nvSpPr>
          <p:cNvPr id="6" name="Text 4"/>
          <p:cNvSpPr/>
          <p:nvPr/>
        </p:nvSpPr>
        <p:spPr>
          <a:xfrm>
            <a:off x="4183142" y="2473643"/>
            <a:ext cx="2897624" cy="620316"/>
          </a:xfrm>
          <a:prstGeom prst="rect">
            <a:avLst/>
          </a:prstGeom>
          <a:noFill/>
          <a:ln/>
        </p:spPr>
        <p:txBody>
          <a:bodyPr wrap="square" lIns="0" tIns="0" rIns="0" bIns="0" rtlCol="0" anchor="t"/>
          <a:lstStyle/>
          <a:p>
            <a:pPr marL="0" indent="0" algn="l">
              <a:lnSpc>
                <a:spcPts val="2400"/>
              </a:lnSpc>
              <a:buNone/>
            </a:pPr>
            <a:r>
              <a:rPr lang="pt-BR" sz="2400" noProof="0" dirty="0">
                <a:solidFill>
                  <a:srgbClr val="3257B8"/>
                </a:solidFill>
                <a:latin typeface="Roboto Slab" pitchFamily="34" charset="0"/>
                <a:ea typeface="Roboto Slab" pitchFamily="34" charset="-122"/>
                <a:cs typeface="Roboto Slab" pitchFamily="34" charset="-120"/>
              </a:rPr>
              <a:t>América Latina y </a:t>
            </a:r>
            <a:r>
              <a:rPr lang="pt-BR" sz="2400" noProof="0" dirty="0" err="1">
                <a:solidFill>
                  <a:srgbClr val="3257B8"/>
                </a:solidFill>
                <a:latin typeface="Roboto Slab" pitchFamily="34" charset="0"/>
                <a:ea typeface="Roboto Slab" pitchFamily="34" charset="-122"/>
                <a:cs typeface="Roboto Slab" pitchFamily="34" charset="-120"/>
              </a:rPr>
              <a:t>el</a:t>
            </a:r>
            <a:r>
              <a:rPr lang="pt-BR" sz="2400" noProof="0" dirty="0">
                <a:solidFill>
                  <a:srgbClr val="3257B8"/>
                </a:solidFill>
                <a:latin typeface="Roboto Slab" pitchFamily="34" charset="0"/>
                <a:ea typeface="Roboto Slab" pitchFamily="34" charset="-122"/>
                <a:cs typeface="Roboto Slab" pitchFamily="34" charset="-120"/>
              </a:rPr>
              <a:t> Caribe (27 países)</a:t>
            </a:r>
            <a:endParaRPr lang="pt-BR" sz="2400" noProof="0" dirty="0"/>
          </a:p>
        </p:txBody>
      </p:sp>
      <p:sp>
        <p:nvSpPr>
          <p:cNvPr id="7" name="Text 5"/>
          <p:cNvSpPr/>
          <p:nvPr/>
        </p:nvSpPr>
        <p:spPr>
          <a:xfrm>
            <a:off x="4183142" y="3292316"/>
            <a:ext cx="2897624" cy="3492937"/>
          </a:xfrm>
          <a:prstGeom prst="rect">
            <a:avLst/>
          </a:prstGeom>
          <a:noFill/>
          <a:ln/>
        </p:spPr>
        <p:txBody>
          <a:bodyPr wrap="square" lIns="0" tIns="0" rIns="0" bIns="0" rtlCol="0" anchor="t"/>
          <a:lstStyle/>
          <a:p>
            <a:pPr marL="0" indent="0">
              <a:lnSpc>
                <a:spcPts val="2500"/>
              </a:lnSpc>
              <a:buNone/>
            </a:pPr>
            <a:r>
              <a:rPr lang="es-ES" noProof="0" dirty="0">
                <a:solidFill>
                  <a:srgbClr val="15213F"/>
                </a:solidFill>
                <a:latin typeface="Roboto" pitchFamily="34" charset="0"/>
                <a:ea typeface="Roboto" pitchFamily="34" charset="-122"/>
                <a:cs typeface="Roboto" pitchFamily="34" charset="-120"/>
              </a:rPr>
              <a:t>Argentina, Barbados, Belice, Bolivia, Chile, Colombia, Costa Rica, Cuba, El Salvador, Ecuador, Guatemala, Guayana, Haití, Honduras , Jamaica, México, Nicaragua, Panamá, Paraguay, Perú, República Dominicana, Santa Lucía, San Vicente y las Granadinas, Surinam, Trinidad y Tobago, Uruguay y Venezuela.</a:t>
            </a:r>
            <a:endParaRPr lang="pt-BR" noProof="0" dirty="0"/>
          </a:p>
        </p:txBody>
      </p:sp>
      <p:sp>
        <p:nvSpPr>
          <p:cNvPr id="8" name="Text 6"/>
          <p:cNvSpPr/>
          <p:nvPr/>
        </p:nvSpPr>
        <p:spPr>
          <a:xfrm>
            <a:off x="7572494" y="2473643"/>
            <a:ext cx="2480905" cy="310158"/>
          </a:xfrm>
          <a:prstGeom prst="rect">
            <a:avLst/>
          </a:prstGeom>
          <a:noFill/>
          <a:ln/>
        </p:spPr>
        <p:txBody>
          <a:bodyPr wrap="none" lIns="0" tIns="0" rIns="0" bIns="0" rtlCol="0" anchor="t"/>
          <a:lstStyle/>
          <a:p>
            <a:pPr marL="0" indent="0" algn="l">
              <a:lnSpc>
                <a:spcPts val="2400"/>
              </a:lnSpc>
              <a:buNone/>
            </a:pPr>
            <a:r>
              <a:rPr lang="pt-BR" sz="2400" dirty="0">
                <a:solidFill>
                  <a:srgbClr val="3257B8"/>
                </a:solidFill>
                <a:latin typeface="Roboto Slab" pitchFamily="34" charset="0"/>
                <a:ea typeface="Roboto Slab" pitchFamily="34" charset="-122"/>
                <a:cs typeface="Roboto Slab" pitchFamily="34" charset="-120"/>
              </a:rPr>
              <a:t>A</a:t>
            </a:r>
            <a:r>
              <a:rPr lang="pt-BR" sz="2400" noProof="0" dirty="0">
                <a:solidFill>
                  <a:srgbClr val="3257B8"/>
                </a:solidFill>
                <a:latin typeface="Roboto Slab" pitchFamily="34" charset="0"/>
                <a:ea typeface="Roboto Slab" pitchFamily="34" charset="-122"/>
                <a:cs typeface="Roboto Slab" pitchFamily="34" charset="-120"/>
              </a:rPr>
              <a:t>sia (10 países)</a:t>
            </a:r>
            <a:endParaRPr lang="pt-BR" sz="2400" noProof="0" dirty="0"/>
          </a:p>
        </p:txBody>
      </p:sp>
      <p:sp>
        <p:nvSpPr>
          <p:cNvPr id="9" name="Text 7"/>
          <p:cNvSpPr/>
          <p:nvPr/>
        </p:nvSpPr>
        <p:spPr>
          <a:xfrm>
            <a:off x="7572494" y="2982158"/>
            <a:ext cx="2897624" cy="952619"/>
          </a:xfrm>
          <a:prstGeom prst="rect">
            <a:avLst/>
          </a:prstGeom>
          <a:noFill/>
          <a:ln/>
        </p:spPr>
        <p:txBody>
          <a:bodyPr wrap="square" lIns="0" tIns="0" rIns="0" bIns="0" rtlCol="0" anchor="t"/>
          <a:lstStyle/>
          <a:p>
            <a:pPr marL="0" indent="0">
              <a:lnSpc>
                <a:spcPts val="2500"/>
              </a:lnSpc>
              <a:buNone/>
            </a:pPr>
            <a:r>
              <a:rPr lang="es-ES" noProof="0" dirty="0">
                <a:solidFill>
                  <a:srgbClr val="15213F"/>
                </a:solidFill>
                <a:latin typeface="Roboto" pitchFamily="34" charset="0"/>
                <a:ea typeface="Roboto" pitchFamily="34" charset="-122"/>
                <a:cs typeface="Roboto" pitchFamily="34" charset="-120"/>
              </a:rPr>
              <a:t>Bangladesh, China, Corea del Sur, India, Irán, Líbano, Pakistán, Siria, Tailandia y Timor-Leste.</a:t>
            </a:r>
            <a:endParaRPr lang="pt-BR" noProof="0" dirty="0"/>
          </a:p>
        </p:txBody>
      </p:sp>
      <p:sp>
        <p:nvSpPr>
          <p:cNvPr id="10" name="Text 8"/>
          <p:cNvSpPr/>
          <p:nvPr/>
        </p:nvSpPr>
        <p:spPr>
          <a:xfrm>
            <a:off x="10961846" y="2473643"/>
            <a:ext cx="2480905" cy="310158"/>
          </a:xfrm>
          <a:prstGeom prst="rect">
            <a:avLst/>
          </a:prstGeom>
          <a:noFill/>
          <a:ln/>
        </p:spPr>
        <p:txBody>
          <a:bodyPr wrap="none" lIns="0" tIns="0" rIns="0" bIns="0" rtlCol="0" anchor="t"/>
          <a:lstStyle/>
          <a:p>
            <a:pPr marL="0" indent="0" algn="l">
              <a:lnSpc>
                <a:spcPts val="2400"/>
              </a:lnSpc>
              <a:buNone/>
            </a:pPr>
            <a:r>
              <a:rPr lang="pt-BR" sz="2400" noProof="0" dirty="0">
                <a:solidFill>
                  <a:srgbClr val="3257B8"/>
                </a:solidFill>
                <a:latin typeface="Roboto Slab" pitchFamily="34" charset="0"/>
                <a:ea typeface="Roboto Slab" pitchFamily="34" charset="-122"/>
                <a:cs typeface="Roboto Slab" pitchFamily="34" charset="-120"/>
              </a:rPr>
              <a:t>Europa (7 países)</a:t>
            </a:r>
            <a:endParaRPr lang="pt-BR" sz="2400" noProof="0" dirty="0"/>
          </a:p>
        </p:txBody>
      </p:sp>
      <p:sp>
        <p:nvSpPr>
          <p:cNvPr id="11" name="Text 9"/>
          <p:cNvSpPr/>
          <p:nvPr/>
        </p:nvSpPr>
        <p:spPr>
          <a:xfrm>
            <a:off x="10961846" y="2982158"/>
            <a:ext cx="2897624" cy="952619"/>
          </a:xfrm>
          <a:prstGeom prst="rect">
            <a:avLst/>
          </a:prstGeom>
          <a:noFill/>
          <a:ln/>
        </p:spPr>
        <p:txBody>
          <a:bodyPr wrap="square" lIns="0" tIns="0" rIns="0" bIns="0" rtlCol="0" anchor="t"/>
          <a:lstStyle/>
          <a:p>
            <a:pPr marL="0" indent="0">
              <a:lnSpc>
                <a:spcPts val="2500"/>
              </a:lnSpc>
              <a:buNone/>
            </a:pPr>
            <a:r>
              <a:rPr lang="pt-BR" noProof="0" dirty="0">
                <a:solidFill>
                  <a:srgbClr val="15213F"/>
                </a:solidFill>
                <a:latin typeface="Roboto" pitchFamily="34" charset="0"/>
                <a:ea typeface="Roboto" pitchFamily="34" charset="-122"/>
                <a:cs typeface="Roboto" pitchFamily="34" charset="-120"/>
              </a:rPr>
              <a:t>Armenia, </a:t>
            </a:r>
            <a:r>
              <a:rPr lang="pt-BR" noProof="0" dirty="0" err="1">
                <a:solidFill>
                  <a:srgbClr val="15213F"/>
                </a:solidFill>
                <a:latin typeface="Roboto" pitchFamily="34" charset="0"/>
                <a:ea typeface="Roboto" pitchFamily="34" charset="-122"/>
                <a:cs typeface="Roboto" pitchFamily="34" charset="-120"/>
              </a:rPr>
              <a:t>Bulgaria</a:t>
            </a:r>
            <a:r>
              <a:rPr lang="pt-BR" noProof="0" dirty="0">
                <a:solidFill>
                  <a:srgbClr val="15213F"/>
                </a:solidFill>
                <a:latin typeface="Roboto" pitchFamily="34" charset="0"/>
                <a:ea typeface="Roboto" pitchFamily="34" charset="-122"/>
                <a:cs typeface="Roboto" pitchFamily="34" charset="-120"/>
              </a:rPr>
              <a:t>, Francia, </a:t>
            </a:r>
            <a:r>
              <a:rPr lang="pt-BR" noProof="0" dirty="0" err="1">
                <a:solidFill>
                  <a:srgbClr val="15213F"/>
                </a:solidFill>
                <a:latin typeface="Roboto" pitchFamily="34" charset="0"/>
                <a:ea typeface="Roboto" pitchFamily="34" charset="-122"/>
                <a:cs typeface="Roboto" pitchFamily="34" charset="-120"/>
              </a:rPr>
              <a:t>Hungría</a:t>
            </a:r>
            <a:r>
              <a:rPr lang="pt-BR" noProof="0" dirty="0">
                <a:solidFill>
                  <a:srgbClr val="15213F"/>
                </a:solidFill>
                <a:latin typeface="Roboto" pitchFamily="34" charset="0"/>
                <a:ea typeface="Roboto" pitchFamily="34" charset="-122"/>
                <a:cs typeface="Roboto" pitchFamily="34" charset="-120"/>
              </a:rPr>
              <a:t>, </a:t>
            </a:r>
            <a:r>
              <a:rPr lang="pt-BR" noProof="0" dirty="0" err="1">
                <a:solidFill>
                  <a:srgbClr val="15213F"/>
                </a:solidFill>
                <a:latin typeface="Roboto" pitchFamily="34" charset="0"/>
                <a:ea typeface="Roboto" pitchFamily="34" charset="-122"/>
                <a:cs typeface="Roboto" pitchFamily="34" charset="-120"/>
              </a:rPr>
              <a:t>Macedonia</a:t>
            </a:r>
            <a:r>
              <a:rPr lang="pt-BR" noProof="0" dirty="0">
                <a:solidFill>
                  <a:srgbClr val="15213F"/>
                </a:solidFill>
                <a:latin typeface="Roboto" pitchFamily="34" charset="0"/>
                <a:ea typeface="Roboto" pitchFamily="34" charset="-122"/>
                <a:cs typeface="Roboto" pitchFamily="34" charset="-120"/>
              </a:rPr>
              <a:t> </a:t>
            </a:r>
            <a:r>
              <a:rPr lang="pt-BR" noProof="0" dirty="0" err="1">
                <a:solidFill>
                  <a:srgbClr val="15213F"/>
                </a:solidFill>
                <a:latin typeface="Roboto" pitchFamily="34" charset="0"/>
                <a:ea typeface="Roboto" pitchFamily="34" charset="-122"/>
                <a:cs typeface="Roboto" pitchFamily="34" charset="-120"/>
              </a:rPr>
              <a:t>del</a:t>
            </a:r>
            <a:r>
              <a:rPr lang="pt-BR" noProof="0" dirty="0">
                <a:solidFill>
                  <a:srgbClr val="15213F"/>
                </a:solidFill>
                <a:latin typeface="Roboto" pitchFamily="34" charset="0"/>
                <a:ea typeface="Roboto" pitchFamily="34" charset="-122"/>
                <a:cs typeface="Roboto" pitchFamily="34" charset="-120"/>
              </a:rPr>
              <a:t> Norte, Polonia y </a:t>
            </a:r>
            <a:r>
              <a:rPr lang="pt-BR" noProof="0" dirty="0" err="1">
                <a:solidFill>
                  <a:srgbClr val="15213F"/>
                </a:solidFill>
                <a:latin typeface="Roboto" pitchFamily="34" charset="0"/>
                <a:ea typeface="Roboto" pitchFamily="34" charset="-122"/>
                <a:cs typeface="Roboto" pitchFamily="34" charset="-120"/>
              </a:rPr>
              <a:t>Turquía</a:t>
            </a:r>
            <a:r>
              <a:rPr lang="pt-BR" noProof="0" dirty="0">
                <a:solidFill>
                  <a:srgbClr val="15213F"/>
                </a:solidFill>
                <a:latin typeface="Roboto" pitchFamily="34" charset="0"/>
                <a:ea typeface="Roboto" pitchFamily="34" charset="-122"/>
                <a:cs typeface="Roboto" pitchFamily="34" charset="-120"/>
              </a:rPr>
              <a:t>.</a:t>
            </a:r>
            <a:endParaRPr lang="pt-BR" noProof="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83062" y="509468"/>
            <a:ext cx="7960162" cy="533638"/>
          </a:xfrm>
          <a:prstGeom prst="rect">
            <a:avLst/>
          </a:prstGeom>
          <a:noFill/>
          <a:ln/>
        </p:spPr>
        <p:txBody>
          <a:bodyPr wrap="none" lIns="0" tIns="0" rIns="0" bIns="0" rtlCol="0" anchor="t"/>
          <a:lstStyle/>
          <a:p>
            <a:pPr>
              <a:lnSpc>
                <a:spcPts val="4200"/>
              </a:lnSpc>
            </a:pPr>
            <a:r>
              <a:rPr lang="pt-BR" sz="3350" noProof="0" dirty="0">
                <a:solidFill>
                  <a:srgbClr val="3257B8"/>
                </a:solidFill>
                <a:latin typeface="Roboto Slab" pitchFamily="34" charset="0"/>
                <a:ea typeface="Roboto Slab" pitchFamily="34" charset="-122"/>
                <a:cs typeface="Roboto Slab" pitchFamily="34" charset="-120"/>
              </a:rPr>
              <a:t>Requisitos para </a:t>
            </a:r>
            <a:r>
              <a:rPr lang="pt-BR" sz="3350" noProof="0" dirty="0" err="1">
                <a:solidFill>
                  <a:srgbClr val="3257B8"/>
                </a:solidFill>
                <a:latin typeface="Roboto Slab" pitchFamily="34" charset="0"/>
                <a:ea typeface="Roboto Slab" pitchFamily="34" charset="-122"/>
                <a:cs typeface="Roboto Slab" pitchFamily="34" charset="-120"/>
              </a:rPr>
              <a:t>la</a:t>
            </a:r>
            <a:r>
              <a:rPr lang="pt-BR" sz="3350" noProof="0" dirty="0">
                <a:solidFill>
                  <a:srgbClr val="3257B8"/>
                </a:solidFill>
                <a:latin typeface="Roboto Slab" pitchFamily="34" charset="0"/>
                <a:ea typeface="Roboto Slab" pitchFamily="34" charset="-122"/>
                <a:cs typeface="Roboto Slab" pitchFamily="34" charset="-120"/>
              </a:rPr>
              <a:t> Candidatura (</a:t>
            </a:r>
            <a:r>
              <a:rPr lang="pt-BR" sz="3350" noProof="0" dirty="0" err="1">
                <a:solidFill>
                  <a:srgbClr val="3257B8"/>
                </a:solidFill>
                <a:latin typeface="Roboto Slab" pitchFamily="34" charset="0"/>
                <a:ea typeface="Roboto Slab" pitchFamily="34" charset="-122"/>
                <a:cs typeface="Roboto Slab" pitchFamily="34" charset="-120"/>
              </a:rPr>
              <a:t>Ítem</a:t>
            </a:r>
            <a:r>
              <a:rPr lang="pt-BR" sz="3350" noProof="0" dirty="0">
                <a:solidFill>
                  <a:srgbClr val="3257B8"/>
                </a:solidFill>
                <a:latin typeface="Roboto Slab" pitchFamily="34" charset="0"/>
                <a:ea typeface="Roboto Slab" pitchFamily="34" charset="-122"/>
                <a:cs typeface="Roboto Slab" pitchFamily="34" charset="-120"/>
              </a:rPr>
              <a:t> 9.2)</a:t>
            </a:r>
            <a:endParaRPr lang="pt-BR" sz="3350" noProof="0" dirty="0"/>
          </a:p>
        </p:txBody>
      </p:sp>
      <p:sp>
        <p:nvSpPr>
          <p:cNvPr id="3" name="Text 1"/>
          <p:cNvSpPr/>
          <p:nvPr/>
        </p:nvSpPr>
        <p:spPr>
          <a:xfrm>
            <a:off x="683062" y="1384578"/>
            <a:ext cx="13264277" cy="273129"/>
          </a:xfrm>
          <a:prstGeom prst="rect">
            <a:avLst/>
          </a:prstGeom>
          <a:noFill/>
          <a:ln/>
        </p:spPr>
        <p:txBody>
          <a:bodyPr wrap="none" lIns="0" tIns="0" rIns="0" bIns="0" rtlCol="0" anchor="t"/>
          <a:lstStyle/>
          <a:p>
            <a:pPr marL="0" indent="0" algn="l">
              <a:lnSpc>
                <a:spcPts val="2150"/>
              </a:lnSpc>
              <a:buNone/>
            </a:pPr>
            <a:r>
              <a:rPr lang="es-ES" noProof="0" dirty="0">
                <a:solidFill>
                  <a:srgbClr val="15213F"/>
                </a:solidFill>
                <a:latin typeface="Roboto" pitchFamily="34" charset="0"/>
                <a:ea typeface="Roboto" pitchFamily="34" charset="-122"/>
                <a:cs typeface="Roboto" pitchFamily="34" charset="-120"/>
              </a:rPr>
              <a:t>La candidatura para los programas PEC-PG exige atención a requisitos específicos para garantizar la elegibilidad.</a:t>
            </a:r>
            <a:endParaRPr lang="pt-BR" noProof="0" dirty="0"/>
          </a:p>
        </p:txBody>
      </p:sp>
      <p:sp>
        <p:nvSpPr>
          <p:cNvPr id="4" name="Shape 2"/>
          <p:cNvSpPr/>
          <p:nvPr/>
        </p:nvSpPr>
        <p:spPr>
          <a:xfrm>
            <a:off x="683062" y="1849755"/>
            <a:ext cx="6546771" cy="2480667"/>
          </a:xfrm>
          <a:prstGeom prst="roundRect">
            <a:avLst>
              <a:gd name="adj" fmla="val 1033"/>
            </a:avLst>
          </a:prstGeom>
          <a:solidFill>
            <a:srgbClr val="FBFCFE"/>
          </a:solidFill>
          <a:ln w="22860">
            <a:solidFill>
              <a:srgbClr val="CFD2D8"/>
            </a:solidFill>
            <a:prstDash val="solid"/>
          </a:ln>
        </p:spPr>
        <p:txBody>
          <a:bodyPr/>
          <a:lstStyle/>
          <a:p>
            <a:endParaRPr lang="pt-BR" noProof="0" dirty="0"/>
          </a:p>
        </p:txBody>
      </p:sp>
      <p:sp>
        <p:nvSpPr>
          <p:cNvPr id="5" name="Shape 3"/>
          <p:cNvSpPr/>
          <p:nvPr/>
        </p:nvSpPr>
        <p:spPr>
          <a:xfrm>
            <a:off x="705922" y="1872615"/>
            <a:ext cx="6501051" cy="512207"/>
          </a:xfrm>
          <a:prstGeom prst="rect">
            <a:avLst/>
          </a:prstGeom>
          <a:solidFill>
            <a:srgbClr val="E9ECF2"/>
          </a:solidFill>
          <a:ln/>
        </p:spPr>
        <p:txBody>
          <a:bodyPr/>
          <a:lstStyle/>
          <a:p>
            <a:endParaRPr lang="pt-BR" noProof="0" dirty="0"/>
          </a:p>
        </p:txBody>
      </p:sp>
      <p:pic>
        <p:nvPicPr>
          <p:cNvPr id="6" name="Image 0" descr="preencoded.png"/>
          <p:cNvPicPr>
            <a:picLocks noChangeAspect="1"/>
          </p:cNvPicPr>
          <p:nvPr/>
        </p:nvPicPr>
        <p:blipFill>
          <a:blip r:embed="rId3"/>
          <a:stretch>
            <a:fillRect/>
          </a:stretch>
        </p:blipFill>
        <p:spPr>
          <a:xfrm>
            <a:off x="3828336" y="1968579"/>
            <a:ext cx="256103" cy="320159"/>
          </a:xfrm>
          <a:prstGeom prst="rect">
            <a:avLst/>
          </a:prstGeom>
        </p:spPr>
      </p:pic>
      <p:sp>
        <p:nvSpPr>
          <p:cNvPr id="7" name="Text 4"/>
          <p:cNvSpPr/>
          <p:nvPr/>
        </p:nvSpPr>
        <p:spPr>
          <a:xfrm>
            <a:off x="876657" y="2555558"/>
            <a:ext cx="2774394" cy="266819"/>
          </a:xfrm>
          <a:prstGeom prst="rect">
            <a:avLst/>
          </a:prstGeom>
          <a:noFill/>
          <a:ln/>
        </p:spPr>
        <p:txBody>
          <a:bodyPr wrap="none" lIns="0" tIns="0" rIns="0" bIns="0" rtlCol="0" anchor="t"/>
          <a:lstStyle/>
          <a:p>
            <a:pPr marL="0" indent="0" algn="l">
              <a:lnSpc>
                <a:spcPts val="2100"/>
              </a:lnSpc>
              <a:buNone/>
            </a:pPr>
            <a:r>
              <a:rPr lang="pt-BR" sz="2000" noProof="0" dirty="0" err="1">
                <a:solidFill>
                  <a:srgbClr val="15213F"/>
                </a:solidFill>
                <a:latin typeface="Roboto Slab" pitchFamily="34" charset="0"/>
                <a:ea typeface="Roboto Slab" pitchFamily="34" charset="-122"/>
                <a:cs typeface="Roboto Slab" pitchFamily="34" charset="-120"/>
              </a:rPr>
              <a:t>Nacionalidad</a:t>
            </a:r>
            <a:r>
              <a:rPr lang="pt-BR" sz="2000" noProof="0" dirty="0">
                <a:solidFill>
                  <a:srgbClr val="15213F"/>
                </a:solidFill>
                <a:latin typeface="Roboto Slab" pitchFamily="34" charset="0"/>
                <a:ea typeface="Roboto Slab" pitchFamily="34" charset="-122"/>
                <a:cs typeface="Roboto Slab" pitchFamily="34" charset="-120"/>
              </a:rPr>
              <a:t> y </a:t>
            </a:r>
            <a:r>
              <a:rPr lang="pt-BR" sz="2000" noProof="0" dirty="0" err="1">
                <a:solidFill>
                  <a:srgbClr val="15213F"/>
                </a:solidFill>
                <a:latin typeface="Roboto Slab" pitchFamily="34" charset="0"/>
                <a:ea typeface="Roboto Slab" pitchFamily="34" charset="-122"/>
                <a:cs typeface="Roboto Slab" pitchFamily="34" charset="-120"/>
              </a:rPr>
              <a:t>Residencia</a:t>
            </a:r>
            <a:endParaRPr lang="pt-BR" sz="2000" noProof="0" dirty="0"/>
          </a:p>
        </p:txBody>
      </p:sp>
      <p:sp>
        <p:nvSpPr>
          <p:cNvPr id="8" name="Text 5"/>
          <p:cNvSpPr/>
          <p:nvPr/>
        </p:nvSpPr>
        <p:spPr>
          <a:xfrm>
            <a:off x="876657" y="2924770"/>
            <a:ext cx="6159579" cy="273129"/>
          </a:xfrm>
          <a:prstGeom prst="rect">
            <a:avLst/>
          </a:prstGeom>
          <a:noFill/>
          <a:ln/>
        </p:spPr>
        <p:txBody>
          <a:bodyPr wrap="none" lIns="0" tIns="0" rIns="0" bIns="0" rtlCol="0" anchor="t"/>
          <a:lstStyle/>
          <a:p>
            <a:pPr algn="l">
              <a:lnSpc>
                <a:spcPts val="2150"/>
              </a:lnSpc>
              <a:buSzPct val="100000"/>
            </a:pPr>
            <a:r>
              <a:rPr lang="es-ES" sz="1600" noProof="0" dirty="0">
                <a:solidFill>
                  <a:srgbClr val="15213F"/>
                </a:solidFill>
                <a:latin typeface="Roboto" pitchFamily="34" charset="0"/>
                <a:ea typeface="Roboto" pitchFamily="34" charset="-122"/>
                <a:cs typeface="Roboto" pitchFamily="34" charset="-120"/>
              </a:rPr>
              <a:t>No poseer nacionalidad brasileña (ni doble o derecho a ella).</a:t>
            </a:r>
            <a:endParaRPr lang="pt-BR" sz="1600" noProof="0" dirty="0"/>
          </a:p>
        </p:txBody>
      </p:sp>
      <p:sp>
        <p:nvSpPr>
          <p:cNvPr id="9" name="Text 6"/>
          <p:cNvSpPr/>
          <p:nvPr/>
        </p:nvSpPr>
        <p:spPr>
          <a:xfrm>
            <a:off x="876657" y="3257669"/>
            <a:ext cx="6159579" cy="273129"/>
          </a:xfrm>
          <a:prstGeom prst="rect">
            <a:avLst/>
          </a:prstGeom>
          <a:noFill/>
          <a:ln/>
        </p:spPr>
        <p:txBody>
          <a:bodyPr wrap="none" lIns="0" tIns="0" rIns="0" bIns="0" rtlCol="0" anchor="t"/>
          <a:lstStyle/>
          <a:p>
            <a:pPr algn="l">
              <a:lnSpc>
                <a:spcPts val="2150"/>
              </a:lnSpc>
              <a:buSzPct val="100000"/>
            </a:pPr>
            <a:r>
              <a:rPr lang="es-ES" sz="1600" noProof="0" dirty="0">
                <a:solidFill>
                  <a:srgbClr val="15213F"/>
                </a:solidFill>
                <a:latin typeface="Roboto" pitchFamily="34" charset="0"/>
                <a:ea typeface="Roboto" pitchFamily="34" charset="-122"/>
                <a:cs typeface="Roboto" pitchFamily="34" charset="-120"/>
              </a:rPr>
              <a:t>No ser titular de una autorización de residencia permanente en Brasil.</a:t>
            </a:r>
            <a:endParaRPr lang="pt-BR" sz="1600" noProof="0" dirty="0"/>
          </a:p>
        </p:txBody>
      </p:sp>
      <p:sp>
        <p:nvSpPr>
          <p:cNvPr id="10" name="Text 7"/>
          <p:cNvSpPr/>
          <p:nvPr/>
        </p:nvSpPr>
        <p:spPr>
          <a:xfrm>
            <a:off x="876657" y="3590568"/>
            <a:ext cx="6159579" cy="273129"/>
          </a:xfrm>
          <a:prstGeom prst="rect">
            <a:avLst/>
          </a:prstGeom>
          <a:noFill/>
          <a:ln/>
        </p:spPr>
        <p:txBody>
          <a:bodyPr wrap="none" lIns="0" tIns="0" rIns="0" bIns="0" rtlCol="0" anchor="t"/>
          <a:lstStyle/>
          <a:p>
            <a:pPr algn="l">
              <a:lnSpc>
                <a:spcPts val="2150"/>
              </a:lnSpc>
              <a:buSzPct val="100000"/>
            </a:pPr>
            <a:r>
              <a:rPr lang="es-ES" sz="1600" noProof="0" dirty="0">
                <a:solidFill>
                  <a:srgbClr val="15213F"/>
                </a:solidFill>
                <a:latin typeface="Roboto" pitchFamily="34" charset="0"/>
                <a:ea typeface="Roboto" pitchFamily="34" charset="-122"/>
                <a:cs typeface="Roboto" pitchFamily="34" charset="-120"/>
              </a:rPr>
              <a:t>Residir en el extranjero, en un país participante del Programa</a:t>
            </a:r>
            <a:r>
              <a:rPr lang="pt-BR" sz="1600" noProof="0" dirty="0">
                <a:solidFill>
                  <a:srgbClr val="15213F"/>
                </a:solidFill>
                <a:latin typeface="Roboto" pitchFamily="34" charset="0"/>
                <a:ea typeface="Roboto" pitchFamily="34" charset="-122"/>
                <a:cs typeface="Roboto" pitchFamily="34" charset="-120"/>
              </a:rPr>
              <a:t>.</a:t>
            </a:r>
            <a:endParaRPr lang="pt-BR" sz="1600" noProof="0" dirty="0"/>
          </a:p>
        </p:txBody>
      </p:sp>
      <p:sp>
        <p:nvSpPr>
          <p:cNvPr id="11" name="Shape 8"/>
          <p:cNvSpPr/>
          <p:nvPr/>
        </p:nvSpPr>
        <p:spPr>
          <a:xfrm>
            <a:off x="7400568" y="1849755"/>
            <a:ext cx="6546771" cy="2480667"/>
          </a:xfrm>
          <a:prstGeom prst="roundRect">
            <a:avLst>
              <a:gd name="adj" fmla="val 1033"/>
            </a:avLst>
          </a:prstGeom>
          <a:solidFill>
            <a:srgbClr val="FBFCFE"/>
          </a:solidFill>
          <a:ln w="22860">
            <a:solidFill>
              <a:srgbClr val="CFD2D8"/>
            </a:solidFill>
            <a:prstDash val="solid"/>
          </a:ln>
        </p:spPr>
        <p:txBody>
          <a:bodyPr/>
          <a:lstStyle/>
          <a:p>
            <a:endParaRPr lang="pt-BR" noProof="0" dirty="0"/>
          </a:p>
        </p:txBody>
      </p:sp>
      <p:sp>
        <p:nvSpPr>
          <p:cNvPr id="12" name="Shape 9"/>
          <p:cNvSpPr/>
          <p:nvPr/>
        </p:nvSpPr>
        <p:spPr>
          <a:xfrm>
            <a:off x="7423428" y="1872615"/>
            <a:ext cx="6501051" cy="512207"/>
          </a:xfrm>
          <a:prstGeom prst="rect">
            <a:avLst/>
          </a:prstGeom>
          <a:solidFill>
            <a:srgbClr val="E9ECF2"/>
          </a:solidFill>
          <a:ln/>
        </p:spPr>
        <p:txBody>
          <a:bodyPr/>
          <a:lstStyle/>
          <a:p>
            <a:endParaRPr lang="pt-BR" noProof="0" dirty="0"/>
          </a:p>
        </p:txBody>
      </p:sp>
      <p:pic>
        <p:nvPicPr>
          <p:cNvPr id="13" name="Image 1" descr="preencoded.png"/>
          <p:cNvPicPr>
            <a:picLocks noChangeAspect="1"/>
          </p:cNvPicPr>
          <p:nvPr/>
        </p:nvPicPr>
        <p:blipFill>
          <a:blip r:embed="rId4"/>
          <a:stretch>
            <a:fillRect/>
          </a:stretch>
        </p:blipFill>
        <p:spPr>
          <a:xfrm>
            <a:off x="10545842" y="1968579"/>
            <a:ext cx="256103" cy="320159"/>
          </a:xfrm>
          <a:prstGeom prst="rect">
            <a:avLst/>
          </a:prstGeom>
        </p:spPr>
      </p:pic>
      <p:sp>
        <p:nvSpPr>
          <p:cNvPr id="14" name="Text 10"/>
          <p:cNvSpPr/>
          <p:nvPr/>
        </p:nvSpPr>
        <p:spPr>
          <a:xfrm>
            <a:off x="7514272" y="2555558"/>
            <a:ext cx="2999899" cy="266819"/>
          </a:xfrm>
          <a:prstGeom prst="rect">
            <a:avLst/>
          </a:prstGeom>
          <a:noFill/>
          <a:ln/>
        </p:spPr>
        <p:txBody>
          <a:bodyPr wrap="none" lIns="0" tIns="0" rIns="0" bIns="0" rtlCol="0" anchor="t"/>
          <a:lstStyle/>
          <a:p>
            <a:pPr marL="0" indent="0" algn="l">
              <a:lnSpc>
                <a:spcPts val="2100"/>
              </a:lnSpc>
              <a:buNone/>
            </a:pPr>
            <a:r>
              <a:rPr lang="pt-BR" sz="2000" noProof="0" dirty="0">
                <a:solidFill>
                  <a:srgbClr val="15213F"/>
                </a:solidFill>
                <a:latin typeface="Roboto Slab" pitchFamily="34" charset="0"/>
                <a:ea typeface="Roboto Slab" pitchFamily="34" charset="-122"/>
                <a:cs typeface="Roboto Slab" pitchFamily="34" charset="-120"/>
              </a:rPr>
              <a:t>Historial Académico y Cursos</a:t>
            </a:r>
            <a:endParaRPr lang="pt-BR" sz="2000" noProof="0" dirty="0"/>
          </a:p>
        </p:txBody>
      </p:sp>
      <p:sp>
        <p:nvSpPr>
          <p:cNvPr id="15" name="Text 11"/>
          <p:cNvSpPr/>
          <p:nvPr/>
        </p:nvSpPr>
        <p:spPr>
          <a:xfrm>
            <a:off x="7514272" y="2924770"/>
            <a:ext cx="6159579" cy="546259"/>
          </a:xfrm>
          <a:prstGeom prst="rect">
            <a:avLst/>
          </a:prstGeom>
          <a:noFill/>
          <a:ln/>
        </p:spPr>
        <p:txBody>
          <a:bodyPr wrap="square" lIns="0" tIns="0" rIns="0" bIns="0" rtlCol="0" anchor="t"/>
          <a:lstStyle/>
          <a:p>
            <a:pPr algn="l">
              <a:buSzPct val="100000"/>
            </a:pPr>
            <a:r>
              <a:rPr lang="es-ES" sz="1600" noProof="0" dirty="0">
                <a:solidFill>
                  <a:srgbClr val="15213F"/>
                </a:solidFill>
                <a:latin typeface="Roboto" pitchFamily="34" charset="0"/>
                <a:ea typeface="Roboto" pitchFamily="34" charset="-122"/>
                <a:cs typeface="Roboto" pitchFamily="34" charset="-120"/>
              </a:rPr>
              <a:t>Comprobar la conclusión de un curso equiparable a una graduación en el sistema brasileño.</a:t>
            </a:r>
            <a:endParaRPr lang="pt-BR" sz="1600" noProof="0" dirty="0"/>
          </a:p>
        </p:txBody>
      </p:sp>
      <p:sp>
        <p:nvSpPr>
          <p:cNvPr id="16" name="Text 12"/>
          <p:cNvSpPr/>
          <p:nvPr/>
        </p:nvSpPr>
        <p:spPr>
          <a:xfrm>
            <a:off x="7514272" y="3428405"/>
            <a:ext cx="6159579" cy="273129"/>
          </a:xfrm>
          <a:prstGeom prst="rect">
            <a:avLst/>
          </a:prstGeom>
          <a:noFill/>
          <a:ln/>
        </p:spPr>
        <p:txBody>
          <a:bodyPr wrap="none" lIns="0" tIns="0" rIns="0" bIns="0" rtlCol="0" anchor="t"/>
          <a:lstStyle/>
          <a:p>
            <a:pPr algn="l">
              <a:lnSpc>
                <a:spcPts val="2150"/>
              </a:lnSpc>
              <a:buSzPct val="100000"/>
            </a:pPr>
            <a:r>
              <a:rPr lang="es-ES" sz="1600" noProof="0" dirty="0">
                <a:solidFill>
                  <a:srgbClr val="15213F"/>
                </a:solidFill>
                <a:latin typeface="Roboto" pitchFamily="34" charset="0"/>
                <a:ea typeface="Roboto" pitchFamily="34" charset="-122"/>
                <a:cs typeface="Roboto" pitchFamily="34" charset="-120"/>
              </a:rPr>
              <a:t>No estar cursando en Brasil el mismo nivel de estudio al que se aspira.</a:t>
            </a:r>
            <a:endParaRPr lang="pt-BR" sz="1600" noProof="0" dirty="0"/>
          </a:p>
        </p:txBody>
      </p:sp>
      <p:sp>
        <p:nvSpPr>
          <p:cNvPr id="17" name="Text 13"/>
          <p:cNvSpPr/>
          <p:nvPr/>
        </p:nvSpPr>
        <p:spPr>
          <a:xfrm>
            <a:off x="7514272" y="3761304"/>
            <a:ext cx="6159579" cy="273129"/>
          </a:xfrm>
          <a:prstGeom prst="rect">
            <a:avLst/>
          </a:prstGeom>
          <a:noFill/>
          <a:ln/>
        </p:spPr>
        <p:txBody>
          <a:bodyPr wrap="none" lIns="0" tIns="0" rIns="0" bIns="0" rtlCol="0" anchor="t"/>
          <a:lstStyle/>
          <a:p>
            <a:pPr algn="l">
              <a:lnSpc>
                <a:spcPts val="2150"/>
              </a:lnSpc>
              <a:buSzPct val="100000"/>
            </a:pPr>
            <a:r>
              <a:rPr lang="es-ES" sz="1600" noProof="0" dirty="0">
                <a:solidFill>
                  <a:srgbClr val="15213F"/>
                </a:solidFill>
                <a:latin typeface="Roboto" pitchFamily="34" charset="0"/>
                <a:ea typeface="Roboto" pitchFamily="34" charset="-122"/>
                <a:cs typeface="Roboto" pitchFamily="34" charset="-120"/>
              </a:rPr>
              <a:t>No poseer el título de doctor (para cualquier modalidad de beca).</a:t>
            </a:r>
            <a:endParaRPr lang="pt-BR" sz="1600" noProof="0" dirty="0"/>
          </a:p>
        </p:txBody>
      </p:sp>
      <p:sp>
        <p:nvSpPr>
          <p:cNvPr id="18" name="Shape 14"/>
          <p:cNvSpPr/>
          <p:nvPr/>
        </p:nvSpPr>
        <p:spPr>
          <a:xfrm>
            <a:off x="683062" y="4501158"/>
            <a:ext cx="6546771" cy="2753797"/>
          </a:xfrm>
          <a:prstGeom prst="roundRect">
            <a:avLst>
              <a:gd name="adj" fmla="val 930"/>
            </a:avLst>
          </a:prstGeom>
          <a:solidFill>
            <a:srgbClr val="FBFCFE"/>
          </a:solidFill>
          <a:ln w="22860">
            <a:solidFill>
              <a:srgbClr val="CFD2D8"/>
            </a:solidFill>
            <a:prstDash val="solid"/>
          </a:ln>
        </p:spPr>
        <p:txBody>
          <a:bodyPr/>
          <a:lstStyle/>
          <a:p>
            <a:endParaRPr lang="pt-BR" noProof="0" dirty="0"/>
          </a:p>
        </p:txBody>
      </p:sp>
      <p:sp>
        <p:nvSpPr>
          <p:cNvPr id="19" name="Shape 15"/>
          <p:cNvSpPr/>
          <p:nvPr/>
        </p:nvSpPr>
        <p:spPr>
          <a:xfrm>
            <a:off x="705922" y="4524018"/>
            <a:ext cx="6501051" cy="512207"/>
          </a:xfrm>
          <a:prstGeom prst="rect">
            <a:avLst/>
          </a:prstGeom>
          <a:solidFill>
            <a:srgbClr val="E9ECF2"/>
          </a:solidFill>
          <a:ln/>
        </p:spPr>
        <p:txBody>
          <a:bodyPr/>
          <a:lstStyle/>
          <a:p>
            <a:endParaRPr lang="pt-BR" noProof="0" dirty="0"/>
          </a:p>
        </p:txBody>
      </p:sp>
      <p:pic>
        <p:nvPicPr>
          <p:cNvPr id="20" name="Image 2" descr="preencoded.png"/>
          <p:cNvPicPr>
            <a:picLocks noChangeAspect="1"/>
          </p:cNvPicPr>
          <p:nvPr/>
        </p:nvPicPr>
        <p:blipFill>
          <a:blip r:embed="rId5"/>
          <a:stretch>
            <a:fillRect/>
          </a:stretch>
        </p:blipFill>
        <p:spPr>
          <a:xfrm>
            <a:off x="3828336" y="4619982"/>
            <a:ext cx="256103" cy="320159"/>
          </a:xfrm>
          <a:prstGeom prst="rect">
            <a:avLst/>
          </a:prstGeom>
        </p:spPr>
      </p:pic>
      <p:sp>
        <p:nvSpPr>
          <p:cNvPr id="21" name="Text 16"/>
          <p:cNvSpPr/>
          <p:nvPr/>
        </p:nvSpPr>
        <p:spPr>
          <a:xfrm>
            <a:off x="876657" y="5206960"/>
            <a:ext cx="3189327" cy="266819"/>
          </a:xfrm>
          <a:prstGeom prst="rect">
            <a:avLst/>
          </a:prstGeom>
          <a:noFill/>
          <a:ln/>
        </p:spPr>
        <p:txBody>
          <a:bodyPr wrap="none" lIns="0" tIns="0" rIns="0" bIns="0" rtlCol="0" anchor="t"/>
          <a:lstStyle/>
          <a:p>
            <a:pPr marL="0" indent="0" algn="l">
              <a:lnSpc>
                <a:spcPts val="2100"/>
              </a:lnSpc>
              <a:buNone/>
            </a:pPr>
            <a:r>
              <a:rPr lang="es-ES" sz="2000" noProof="0" dirty="0">
                <a:solidFill>
                  <a:srgbClr val="15213F"/>
                </a:solidFill>
                <a:latin typeface="Roboto Slab" pitchFamily="34" charset="0"/>
                <a:ea typeface="Roboto Slab" pitchFamily="34" charset="-122"/>
                <a:cs typeface="Roboto Slab" pitchFamily="34" charset="-120"/>
              </a:rPr>
              <a:t>Situación e Inicio de las Actividades</a:t>
            </a:r>
            <a:endParaRPr lang="pt-BR" sz="2000" noProof="0" dirty="0"/>
          </a:p>
        </p:txBody>
      </p:sp>
      <p:sp>
        <p:nvSpPr>
          <p:cNvPr id="22" name="Text 17"/>
          <p:cNvSpPr/>
          <p:nvPr/>
        </p:nvSpPr>
        <p:spPr>
          <a:xfrm>
            <a:off x="876657" y="5576173"/>
            <a:ext cx="6159579" cy="546259"/>
          </a:xfrm>
          <a:prstGeom prst="rect">
            <a:avLst/>
          </a:prstGeom>
          <a:noFill/>
          <a:ln/>
        </p:spPr>
        <p:txBody>
          <a:bodyPr wrap="square" lIns="0" tIns="0" rIns="0" bIns="0" rtlCol="0" anchor="t"/>
          <a:lstStyle/>
          <a:p>
            <a:pPr algn="l">
              <a:lnSpc>
                <a:spcPts val="2150"/>
              </a:lnSpc>
              <a:buSzPct val="100000"/>
            </a:pPr>
            <a:r>
              <a:rPr lang="es-ES" sz="1600" noProof="0" dirty="0">
                <a:solidFill>
                  <a:srgbClr val="15213F"/>
                </a:solidFill>
                <a:latin typeface="Roboto" pitchFamily="34" charset="0"/>
                <a:ea typeface="Roboto" pitchFamily="34" charset="-122"/>
                <a:cs typeface="Roboto" pitchFamily="34" charset="-120"/>
              </a:rPr>
              <a:t>No encontrarse en mora con la CAPES ni con otros organismos públicos federales.</a:t>
            </a:r>
            <a:endParaRPr lang="pt-BR" sz="1600" noProof="0" dirty="0"/>
          </a:p>
        </p:txBody>
      </p:sp>
      <p:sp>
        <p:nvSpPr>
          <p:cNvPr id="23" name="Text 18"/>
          <p:cNvSpPr/>
          <p:nvPr/>
        </p:nvSpPr>
        <p:spPr>
          <a:xfrm>
            <a:off x="876657" y="6182201"/>
            <a:ext cx="6159579" cy="273129"/>
          </a:xfrm>
          <a:prstGeom prst="rect">
            <a:avLst/>
          </a:prstGeom>
          <a:noFill/>
          <a:ln/>
        </p:spPr>
        <p:txBody>
          <a:bodyPr wrap="none" lIns="0" tIns="0" rIns="0" bIns="0" rtlCol="0" anchor="t"/>
          <a:lstStyle/>
          <a:p>
            <a:pPr algn="l">
              <a:lnSpc>
                <a:spcPts val="2150"/>
              </a:lnSpc>
              <a:buSzPct val="100000"/>
            </a:pPr>
            <a:r>
              <a:rPr lang="pt-BR" sz="1600" noProof="0" dirty="0">
                <a:solidFill>
                  <a:srgbClr val="15213F"/>
                </a:solidFill>
                <a:latin typeface="Roboto" pitchFamily="34" charset="0"/>
                <a:ea typeface="Roboto" pitchFamily="34" charset="-122"/>
                <a:cs typeface="Roboto" pitchFamily="34" charset="-120"/>
              </a:rPr>
              <a:t>Estar apto(a) para iniciar </a:t>
            </a:r>
            <a:r>
              <a:rPr lang="pt-BR" sz="1600" noProof="0" dirty="0" err="1">
                <a:solidFill>
                  <a:srgbClr val="15213F"/>
                </a:solidFill>
                <a:latin typeface="Roboto" pitchFamily="34" charset="0"/>
                <a:ea typeface="Roboto" pitchFamily="34" charset="-122"/>
                <a:cs typeface="Roboto" pitchFamily="34" charset="-120"/>
              </a:rPr>
              <a:t>las</a:t>
            </a:r>
            <a:r>
              <a:rPr lang="pt-BR" sz="1600" noProof="0" dirty="0">
                <a:solidFill>
                  <a:srgbClr val="15213F"/>
                </a:solidFill>
                <a:latin typeface="Roboto" pitchFamily="34" charset="0"/>
                <a:ea typeface="Roboto" pitchFamily="34" charset="-122"/>
                <a:cs typeface="Roboto" pitchFamily="34" charset="-120"/>
              </a:rPr>
              <a:t> </a:t>
            </a:r>
            <a:r>
              <a:rPr lang="pt-BR" sz="1600" noProof="0" dirty="0" err="1">
                <a:solidFill>
                  <a:srgbClr val="15213F"/>
                </a:solidFill>
                <a:latin typeface="Roboto" pitchFamily="34" charset="0"/>
                <a:ea typeface="Roboto" pitchFamily="34" charset="-122"/>
                <a:cs typeface="Roboto" pitchFamily="34" charset="-120"/>
              </a:rPr>
              <a:t>actividades</a:t>
            </a:r>
            <a:r>
              <a:rPr lang="pt-BR" sz="1600" noProof="0" dirty="0">
                <a:solidFill>
                  <a:srgbClr val="15213F"/>
                </a:solidFill>
                <a:latin typeface="Roboto" pitchFamily="34" charset="0"/>
                <a:ea typeface="Roboto" pitchFamily="34" charset="-122"/>
                <a:cs typeface="Roboto" pitchFamily="34" charset="-120"/>
              </a:rPr>
              <a:t> académicas de </a:t>
            </a:r>
            <a:r>
              <a:rPr lang="pt-BR" sz="1600" noProof="0" dirty="0" err="1">
                <a:solidFill>
                  <a:srgbClr val="15213F"/>
                </a:solidFill>
                <a:latin typeface="Roboto" pitchFamily="34" charset="0"/>
                <a:ea typeface="Roboto" pitchFamily="34" charset="-122"/>
                <a:cs typeface="Roboto" pitchFamily="34" charset="-120"/>
              </a:rPr>
              <a:t>inmediato</a:t>
            </a:r>
            <a:r>
              <a:rPr lang="pt-BR" sz="1600" noProof="0" dirty="0">
                <a:solidFill>
                  <a:srgbClr val="15213F"/>
                </a:solidFill>
                <a:latin typeface="Roboto" pitchFamily="34" charset="0"/>
                <a:ea typeface="Roboto" pitchFamily="34" charset="-122"/>
                <a:cs typeface="Roboto" pitchFamily="34" charset="-120"/>
              </a:rPr>
              <a:t>.</a:t>
            </a:r>
            <a:endParaRPr lang="pt-BR" sz="1600" noProof="0" dirty="0"/>
          </a:p>
        </p:txBody>
      </p:sp>
      <p:sp>
        <p:nvSpPr>
          <p:cNvPr id="24" name="Text 19"/>
          <p:cNvSpPr/>
          <p:nvPr/>
        </p:nvSpPr>
        <p:spPr>
          <a:xfrm>
            <a:off x="876657" y="6515100"/>
            <a:ext cx="6159579" cy="546259"/>
          </a:xfrm>
          <a:prstGeom prst="rect">
            <a:avLst/>
          </a:prstGeom>
          <a:noFill/>
          <a:ln/>
        </p:spPr>
        <p:txBody>
          <a:bodyPr wrap="square" lIns="0" tIns="0" rIns="0" bIns="0" rtlCol="0" anchor="t"/>
          <a:lstStyle/>
          <a:p>
            <a:pPr algn="l">
              <a:lnSpc>
                <a:spcPts val="2150"/>
              </a:lnSpc>
              <a:buSzPct val="100000"/>
            </a:pPr>
            <a:r>
              <a:rPr lang="es-ES" sz="1600" noProof="0" dirty="0">
                <a:solidFill>
                  <a:srgbClr val="15213F"/>
                </a:solidFill>
                <a:latin typeface="Roboto" pitchFamily="34" charset="0"/>
                <a:ea typeface="Roboto" pitchFamily="34" charset="-122"/>
                <a:cs typeface="Roboto" pitchFamily="34" charset="-120"/>
              </a:rPr>
              <a:t>Haber cumplido un intersticio de 2 años (en caso de diplomas o becas brasileñas anteriores).</a:t>
            </a:r>
            <a:endParaRPr lang="pt-BR" sz="1600" noProof="0" dirty="0"/>
          </a:p>
        </p:txBody>
      </p:sp>
      <p:sp>
        <p:nvSpPr>
          <p:cNvPr id="25" name="Shape 20"/>
          <p:cNvSpPr/>
          <p:nvPr/>
        </p:nvSpPr>
        <p:spPr>
          <a:xfrm>
            <a:off x="7400568" y="4501158"/>
            <a:ext cx="6546771" cy="2753797"/>
          </a:xfrm>
          <a:prstGeom prst="roundRect">
            <a:avLst>
              <a:gd name="adj" fmla="val 930"/>
            </a:avLst>
          </a:prstGeom>
          <a:solidFill>
            <a:srgbClr val="FBFCFE"/>
          </a:solidFill>
          <a:ln w="22860">
            <a:solidFill>
              <a:srgbClr val="CFD2D8"/>
            </a:solidFill>
            <a:prstDash val="solid"/>
          </a:ln>
        </p:spPr>
        <p:txBody>
          <a:bodyPr/>
          <a:lstStyle/>
          <a:p>
            <a:endParaRPr lang="pt-BR" noProof="0" dirty="0"/>
          </a:p>
        </p:txBody>
      </p:sp>
      <p:sp>
        <p:nvSpPr>
          <p:cNvPr id="26" name="Shape 21"/>
          <p:cNvSpPr/>
          <p:nvPr/>
        </p:nvSpPr>
        <p:spPr>
          <a:xfrm>
            <a:off x="7423428" y="4524018"/>
            <a:ext cx="6501051" cy="512207"/>
          </a:xfrm>
          <a:prstGeom prst="rect">
            <a:avLst/>
          </a:prstGeom>
          <a:solidFill>
            <a:srgbClr val="E9ECF2"/>
          </a:solidFill>
          <a:ln/>
        </p:spPr>
        <p:txBody>
          <a:bodyPr/>
          <a:lstStyle/>
          <a:p>
            <a:endParaRPr lang="pt-BR" noProof="0" dirty="0"/>
          </a:p>
        </p:txBody>
      </p:sp>
      <p:pic>
        <p:nvPicPr>
          <p:cNvPr id="27" name="Image 3" descr="preencoded.png"/>
          <p:cNvPicPr>
            <a:picLocks noChangeAspect="1"/>
          </p:cNvPicPr>
          <p:nvPr/>
        </p:nvPicPr>
        <p:blipFill>
          <a:blip r:embed="rId6"/>
          <a:stretch>
            <a:fillRect/>
          </a:stretch>
        </p:blipFill>
        <p:spPr>
          <a:xfrm>
            <a:off x="10545842" y="4619982"/>
            <a:ext cx="256103" cy="320159"/>
          </a:xfrm>
          <a:prstGeom prst="rect">
            <a:avLst/>
          </a:prstGeom>
        </p:spPr>
      </p:pic>
      <p:sp>
        <p:nvSpPr>
          <p:cNvPr id="28" name="Text 22"/>
          <p:cNvSpPr/>
          <p:nvPr/>
        </p:nvSpPr>
        <p:spPr>
          <a:xfrm>
            <a:off x="7594163" y="5206960"/>
            <a:ext cx="3205043" cy="266819"/>
          </a:xfrm>
          <a:prstGeom prst="rect">
            <a:avLst/>
          </a:prstGeom>
          <a:noFill/>
          <a:ln/>
        </p:spPr>
        <p:txBody>
          <a:bodyPr wrap="none" lIns="0" tIns="0" rIns="0" bIns="0" rtlCol="0" anchor="t"/>
          <a:lstStyle/>
          <a:p>
            <a:pPr marL="0" indent="0" algn="l">
              <a:lnSpc>
                <a:spcPts val="2100"/>
              </a:lnSpc>
              <a:buNone/>
            </a:pPr>
            <a:r>
              <a:rPr lang="pt-BR" sz="2000" noProof="0" dirty="0">
                <a:solidFill>
                  <a:srgbClr val="15213F"/>
                </a:solidFill>
                <a:latin typeface="Roboto Slab" pitchFamily="34" charset="0"/>
                <a:ea typeface="Roboto Slab" pitchFamily="34" charset="-122"/>
                <a:cs typeface="Roboto Slab" pitchFamily="34" charset="-120"/>
              </a:rPr>
              <a:t>Plataformas y Becas Anteriores</a:t>
            </a:r>
            <a:endParaRPr lang="pt-BR" sz="2000" noProof="0" dirty="0"/>
          </a:p>
        </p:txBody>
      </p:sp>
      <p:sp>
        <p:nvSpPr>
          <p:cNvPr id="29" name="Text 23"/>
          <p:cNvSpPr/>
          <p:nvPr/>
        </p:nvSpPr>
        <p:spPr>
          <a:xfrm>
            <a:off x="7594163" y="5576173"/>
            <a:ext cx="6159579" cy="273129"/>
          </a:xfrm>
          <a:prstGeom prst="rect">
            <a:avLst/>
          </a:prstGeom>
          <a:noFill/>
          <a:ln/>
        </p:spPr>
        <p:txBody>
          <a:bodyPr wrap="none" lIns="0" tIns="0" rIns="0" bIns="0" rtlCol="0" anchor="t"/>
          <a:lstStyle/>
          <a:p>
            <a:pPr algn="l">
              <a:lnSpc>
                <a:spcPts val="2150"/>
              </a:lnSpc>
              <a:buSzPct val="100000"/>
            </a:pPr>
            <a:r>
              <a:rPr lang="es-ES" sz="1600" noProof="0" dirty="0">
                <a:solidFill>
                  <a:srgbClr val="15213F"/>
                </a:solidFill>
                <a:latin typeface="Roboto" pitchFamily="34" charset="0"/>
                <a:ea typeface="Roboto" pitchFamily="34" charset="-122"/>
                <a:cs typeface="Roboto" pitchFamily="34" charset="-120"/>
              </a:rPr>
              <a:t>Tener un currículo </a:t>
            </a:r>
            <a:r>
              <a:rPr lang="es-ES" sz="1600" noProof="0" dirty="0" err="1">
                <a:solidFill>
                  <a:srgbClr val="15213F"/>
                </a:solidFill>
                <a:latin typeface="Roboto" pitchFamily="34" charset="0"/>
                <a:ea typeface="Roboto" pitchFamily="34" charset="-122"/>
                <a:cs typeface="Roboto" pitchFamily="34" charset="-120"/>
              </a:rPr>
              <a:t>Lattes</a:t>
            </a:r>
            <a:r>
              <a:rPr lang="es-ES" sz="1600" noProof="0" dirty="0">
                <a:solidFill>
                  <a:srgbClr val="15213F"/>
                </a:solidFill>
                <a:latin typeface="Roboto" pitchFamily="34" charset="0"/>
                <a:ea typeface="Roboto" pitchFamily="34" charset="-122"/>
                <a:cs typeface="Roboto" pitchFamily="34" charset="-120"/>
              </a:rPr>
              <a:t> actualizado </a:t>
            </a:r>
            <a:r>
              <a:rPr lang="pt-BR" sz="1600" noProof="0" dirty="0">
                <a:solidFill>
                  <a:srgbClr val="15213F"/>
                </a:solidFill>
                <a:latin typeface="Roboto" pitchFamily="34" charset="0"/>
                <a:ea typeface="Roboto" pitchFamily="34" charset="-122"/>
                <a:cs typeface="Roboto" pitchFamily="34" charset="-120"/>
              </a:rPr>
              <a:t>(</a:t>
            </a:r>
            <a:r>
              <a:rPr lang="pt-BR" sz="1600" u="sng" noProof="0" dirty="0">
                <a:solidFill>
                  <a:srgbClr val="3257B8"/>
                </a:solidFill>
                <a:latin typeface="Roboto" pitchFamily="34" charset="0"/>
                <a:ea typeface="Roboto" pitchFamily="34" charset="-122"/>
                <a:cs typeface="Roboto" pitchFamily="34" charset="-120"/>
                <a:hlinkClick r:id="rId7">
                  <a:extLst>
                    <a:ext uri="{A12FA001-AC4F-418D-AE19-62706E023703}">
                      <ahyp:hlinkClr xmlns:ahyp="http://schemas.microsoft.com/office/drawing/2018/hyperlinkcolor" val="tx"/>
                    </a:ext>
                  </a:extLst>
                </a:hlinkClick>
              </a:rPr>
              <a:t>link para cadastro</a:t>
            </a:r>
            <a:r>
              <a:rPr lang="pt-BR" sz="1600" noProof="0" dirty="0">
                <a:solidFill>
                  <a:srgbClr val="15213F"/>
                </a:solidFill>
                <a:latin typeface="Roboto" pitchFamily="34" charset="0"/>
                <a:ea typeface="Roboto" pitchFamily="34" charset="-122"/>
                <a:cs typeface="Roboto" pitchFamily="34" charset="-120"/>
              </a:rPr>
              <a:t>).</a:t>
            </a:r>
            <a:endParaRPr lang="pt-BR" sz="1600" noProof="0" dirty="0"/>
          </a:p>
        </p:txBody>
      </p:sp>
      <p:sp>
        <p:nvSpPr>
          <p:cNvPr id="30" name="Text 24"/>
          <p:cNvSpPr/>
          <p:nvPr/>
        </p:nvSpPr>
        <p:spPr>
          <a:xfrm>
            <a:off x="7594163" y="5909072"/>
            <a:ext cx="6159579" cy="273129"/>
          </a:xfrm>
          <a:prstGeom prst="rect">
            <a:avLst/>
          </a:prstGeom>
          <a:noFill/>
          <a:ln/>
        </p:spPr>
        <p:txBody>
          <a:bodyPr wrap="none" lIns="0" tIns="0" rIns="0" bIns="0" rtlCol="0" anchor="t"/>
          <a:lstStyle/>
          <a:p>
            <a:pPr algn="l">
              <a:lnSpc>
                <a:spcPts val="2150"/>
              </a:lnSpc>
              <a:buSzPct val="100000"/>
            </a:pPr>
            <a:r>
              <a:rPr lang="es-ES" sz="1600" noProof="0" dirty="0">
                <a:solidFill>
                  <a:srgbClr val="15213F"/>
                </a:solidFill>
                <a:latin typeface="Roboto" pitchFamily="34" charset="0"/>
                <a:ea typeface="Roboto" pitchFamily="34" charset="-122"/>
                <a:cs typeface="Roboto" pitchFamily="34" charset="-120"/>
              </a:rPr>
              <a:t>Tener un registro en la plataforma ORCID </a:t>
            </a:r>
            <a:r>
              <a:rPr lang="pt-BR" sz="1600" noProof="0" dirty="0">
                <a:solidFill>
                  <a:srgbClr val="15213F"/>
                </a:solidFill>
                <a:latin typeface="Roboto" pitchFamily="34" charset="0"/>
                <a:ea typeface="Roboto" pitchFamily="34" charset="-122"/>
                <a:cs typeface="Roboto" pitchFamily="34" charset="-120"/>
              </a:rPr>
              <a:t>(</a:t>
            </a:r>
            <a:r>
              <a:rPr lang="pt-BR" sz="1600" u="sng" noProof="0" dirty="0">
                <a:solidFill>
                  <a:srgbClr val="3257B8"/>
                </a:solidFill>
                <a:latin typeface="Roboto" pitchFamily="34" charset="0"/>
                <a:ea typeface="Roboto" pitchFamily="34" charset="-122"/>
                <a:cs typeface="Roboto" pitchFamily="34" charset="-120"/>
                <a:hlinkClick r:id="rId8">
                  <a:extLst>
                    <a:ext uri="{A12FA001-AC4F-418D-AE19-62706E023703}">
                      <ahyp:hlinkClr xmlns:ahyp="http://schemas.microsoft.com/office/drawing/2018/hyperlinkcolor" val="tx"/>
                    </a:ext>
                  </a:extLst>
                </a:hlinkClick>
              </a:rPr>
              <a:t>link para cadastro</a:t>
            </a:r>
            <a:r>
              <a:rPr lang="pt-BR" sz="1600" noProof="0" dirty="0">
                <a:solidFill>
                  <a:srgbClr val="15213F"/>
                </a:solidFill>
                <a:latin typeface="Roboto" pitchFamily="34" charset="0"/>
                <a:ea typeface="Roboto" pitchFamily="34" charset="-122"/>
                <a:cs typeface="Roboto" pitchFamily="34" charset="-120"/>
              </a:rPr>
              <a:t>).</a:t>
            </a:r>
            <a:endParaRPr lang="pt-BR" sz="1600" noProof="0" dirty="0"/>
          </a:p>
        </p:txBody>
      </p:sp>
      <p:sp>
        <p:nvSpPr>
          <p:cNvPr id="31" name="Text 25"/>
          <p:cNvSpPr/>
          <p:nvPr/>
        </p:nvSpPr>
        <p:spPr>
          <a:xfrm>
            <a:off x="7594163" y="6241971"/>
            <a:ext cx="6330316" cy="546259"/>
          </a:xfrm>
          <a:prstGeom prst="rect">
            <a:avLst/>
          </a:prstGeom>
          <a:noFill/>
          <a:ln/>
        </p:spPr>
        <p:txBody>
          <a:bodyPr wrap="square" lIns="0" tIns="0" rIns="0" bIns="0" rtlCol="0" anchor="t"/>
          <a:lstStyle/>
          <a:p>
            <a:pPr algn="l">
              <a:lnSpc>
                <a:spcPts val="2150"/>
              </a:lnSpc>
              <a:buSzPct val="100000"/>
            </a:pPr>
            <a:r>
              <a:rPr lang="pt-BR" sz="1600" noProof="0" dirty="0">
                <a:solidFill>
                  <a:srgbClr val="15213F"/>
                </a:solidFill>
                <a:latin typeface="Roboto" pitchFamily="34" charset="0"/>
                <a:ea typeface="Roboto" pitchFamily="34" charset="-122"/>
                <a:cs typeface="Roboto" pitchFamily="34" charset="-120"/>
              </a:rPr>
              <a:t>No </a:t>
            </a:r>
            <a:r>
              <a:rPr lang="pt-BR" sz="1600" noProof="0" dirty="0" err="1">
                <a:solidFill>
                  <a:srgbClr val="15213F"/>
                </a:solidFill>
                <a:latin typeface="Roboto" pitchFamily="34" charset="0"/>
                <a:ea typeface="Roboto" pitchFamily="34" charset="-122"/>
                <a:cs typeface="Roboto" pitchFamily="34" charset="-120"/>
              </a:rPr>
              <a:t>haber</a:t>
            </a:r>
            <a:r>
              <a:rPr lang="pt-BR" sz="1600" noProof="0" dirty="0">
                <a:solidFill>
                  <a:srgbClr val="15213F"/>
                </a:solidFill>
                <a:latin typeface="Roboto" pitchFamily="34" charset="0"/>
                <a:ea typeface="Roboto" pitchFamily="34" charset="-122"/>
                <a:cs typeface="Roboto" pitchFamily="34" charset="-120"/>
              </a:rPr>
              <a:t> sido </a:t>
            </a:r>
            <a:r>
              <a:rPr lang="pt-BR" sz="1600" noProof="0" dirty="0" err="1">
                <a:solidFill>
                  <a:srgbClr val="15213F"/>
                </a:solidFill>
                <a:latin typeface="Roboto" pitchFamily="34" charset="0"/>
                <a:ea typeface="Roboto" pitchFamily="34" charset="-122"/>
                <a:cs typeface="Roboto" pitchFamily="34" charset="-120"/>
              </a:rPr>
              <a:t>beneficiario</a:t>
            </a:r>
            <a:r>
              <a:rPr lang="pt-BR" sz="1600" noProof="0" dirty="0">
                <a:solidFill>
                  <a:srgbClr val="15213F"/>
                </a:solidFill>
                <a:latin typeface="Roboto" pitchFamily="34" charset="0"/>
                <a:ea typeface="Roboto" pitchFamily="34" charset="-122"/>
                <a:cs typeface="Roboto" pitchFamily="34" charset="-120"/>
              </a:rPr>
              <a:t>(a) de becas anteriores específicas de CAPES (Move </a:t>
            </a:r>
            <a:r>
              <a:rPr lang="pt-BR" sz="1600" noProof="0" dirty="0" err="1">
                <a:solidFill>
                  <a:srgbClr val="15213F"/>
                </a:solidFill>
                <a:latin typeface="Roboto" pitchFamily="34" charset="0"/>
                <a:ea typeface="Roboto" pitchFamily="34" charset="-122"/>
                <a:cs typeface="Roboto" pitchFamily="34" charset="-120"/>
              </a:rPr>
              <a:t>la</a:t>
            </a:r>
            <a:r>
              <a:rPr lang="pt-BR" sz="1600" noProof="0" dirty="0">
                <a:solidFill>
                  <a:srgbClr val="15213F"/>
                </a:solidFill>
                <a:latin typeface="Roboto" pitchFamily="34" charset="0"/>
                <a:ea typeface="Roboto" pitchFamily="34" charset="-122"/>
                <a:cs typeface="Roboto" pitchFamily="34" charset="-120"/>
              </a:rPr>
              <a:t> </a:t>
            </a:r>
            <a:r>
              <a:rPr lang="pt-BR" sz="1600" noProof="0" dirty="0" err="1">
                <a:solidFill>
                  <a:srgbClr val="15213F"/>
                </a:solidFill>
                <a:latin typeface="Roboto" pitchFamily="34" charset="0"/>
                <a:ea typeface="Roboto" pitchFamily="34" charset="-122"/>
                <a:cs typeface="Roboto" pitchFamily="34" charset="-120"/>
              </a:rPr>
              <a:t>America</a:t>
            </a:r>
            <a:r>
              <a:rPr lang="pt-BR" sz="1600" noProof="0" dirty="0">
                <a:solidFill>
                  <a:srgbClr val="15213F"/>
                </a:solidFill>
                <a:latin typeface="Roboto" pitchFamily="34" charset="0"/>
                <a:ea typeface="Roboto" pitchFamily="34" charset="-122"/>
                <a:cs typeface="Roboto" pitchFamily="34" charset="-120"/>
              </a:rPr>
              <a:t>, o </a:t>
            </a:r>
            <a:r>
              <a:rPr lang="pt-BR" sz="1600" noProof="0" dirty="0" err="1">
                <a:solidFill>
                  <a:srgbClr val="15213F"/>
                </a:solidFill>
                <a:latin typeface="Roboto" pitchFamily="34" charset="0"/>
                <a:ea typeface="Roboto" pitchFamily="34" charset="-122"/>
                <a:cs typeface="Roboto" pitchFamily="34" charset="-120"/>
              </a:rPr>
              <a:t>doctorado</a:t>
            </a:r>
            <a:r>
              <a:rPr lang="pt-BR" sz="1600" noProof="0" dirty="0">
                <a:solidFill>
                  <a:srgbClr val="15213F"/>
                </a:solidFill>
                <a:latin typeface="Roboto" pitchFamily="34" charset="0"/>
                <a:ea typeface="Roboto" pitchFamily="34" charset="-122"/>
                <a:cs typeface="Roboto" pitchFamily="34" charset="-120"/>
              </a:rPr>
              <a:t>/maestria completa/</a:t>
            </a:r>
            <a:r>
              <a:rPr lang="pt-BR" sz="1600" noProof="0" dirty="0" err="1">
                <a:solidFill>
                  <a:srgbClr val="15213F"/>
                </a:solidFill>
                <a:latin typeface="Roboto" pitchFamily="34" charset="0"/>
                <a:ea typeface="Roboto" pitchFamily="34" charset="-122"/>
                <a:cs typeface="Roboto" pitchFamily="34" charset="-120"/>
              </a:rPr>
              <a:t>sándwich</a:t>
            </a:r>
            <a:r>
              <a:rPr lang="pt-BR" sz="1600" noProof="0" dirty="0">
                <a:solidFill>
                  <a:srgbClr val="15213F"/>
                </a:solidFill>
                <a:latin typeface="Roboto" pitchFamily="34" charset="0"/>
                <a:ea typeface="Roboto" pitchFamily="34" charset="-122"/>
                <a:cs typeface="Roboto" pitchFamily="34" charset="-120"/>
              </a:rPr>
              <a:t> federal).</a:t>
            </a:r>
            <a:endParaRPr lang="pt-BR" sz="1600" noProof="0" dirty="0"/>
          </a:p>
        </p:txBody>
      </p:sp>
      <p:sp>
        <p:nvSpPr>
          <p:cNvPr id="32" name="Text 26"/>
          <p:cNvSpPr/>
          <p:nvPr/>
        </p:nvSpPr>
        <p:spPr>
          <a:xfrm>
            <a:off x="683062" y="7447002"/>
            <a:ext cx="13264277" cy="273129"/>
          </a:xfrm>
          <a:prstGeom prst="rect">
            <a:avLst/>
          </a:prstGeom>
          <a:noFill/>
          <a:ln/>
        </p:spPr>
        <p:txBody>
          <a:bodyPr wrap="none" lIns="0" tIns="0" rIns="0" bIns="0" rtlCol="0" anchor="t"/>
          <a:lstStyle/>
          <a:p>
            <a:pPr marL="0" indent="0" algn="l">
              <a:lnSpc>
                <a:spcPts val="2150"/>
              </a:lnSpc>
              <a:buNone/>
            </a:pPr>
            <a:r>
              <a:rPr lang="es-ES" sz="1300" noProof="0" dirty="0">
                <a:solidFill>
                  <a:srgbClr val="15213F"/>
                </a:solidFill>
                <a:latin typeface="Roboto" pitchFamily="34" charset="0"/>
                <a:ea typeface="Roboto" pitchFamily="34" charset="-122"/>
                <a:cs typeface="Roboto" pitchFamily="34" charset="-120"/>
              </a:rPr>
              <a:t>Es crucial revisar todos estos criterios en la convocatoria completa para garantizar su conformidad.</a:t>
            </a:r>
            <a:endParaRPr lang="pt-BR" sz="1300" noProof="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Resumo xmlns="74605401-ef82-4e58-8e01-df55332c0536" xsi:nil="true"/>
    <PublishingExpirationDate xmlns="http://schemas.microsoft.com/sharepoint/v3" xsi:nil="true"/>
    <PublishingStartDate xmlns="http://schemas.microsoft.com/sharepoint/v3" xsi:nil="true"/>
    <_dlc_DocId xmlns="74605401-ef82-4e58-8e01-df55332c0536">Q2MPMETMKQAM-1880285408-84</_dlc_DocId>
    <_dlc_DocIdUrl xmlns="74605401-ef82-4e58-8e01-df55332c0536">
      <Url>https://adminnovoportal.univali.br/pos/stricto-sensu/ppgdmt/_layouts/15/DocIdRedir.aspx?ID=Q2MPMETMKQAM-1880285408-84</Url>
      <Description>Q2MPMETMKQAM-1880285408-84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3BF5394ED08BC14A8AA68147513AAEEE" ma:contentTypeVersion="1" ma:contentTypeDescription="Crie um novo documento." ma:contentTypeScope="" ma:versionID="cde1197f3c85950790dbc03855c75ae8">
  <xsd:schema xmlns:xsd="http://www.w3.org/2001/XMLSchema" xmlns:xs="http://www.w3.org/2001/XMLSchema" xmlns:p="http://schemas.microsoft.com/office/2006/metadata/properties" xmlns:ns1="http://schemas.microsoft.com/sharepoint/v3" xmlns:ns2="74605401-ef82-4e58-8e01-df55332c0536" targetNamespace="http://schemas.microsoft.com/office/2006/metadata/properties" ma:root="true" ma:fieldsID="e9a08a09aa3be3e461d954d5be214103" ns1:_="" ns2:_="">
    <xsd:import namespace="http://schemas.microsoft.com/sharepoint/v3"/>
    <xsd:import namespace="74605401-ef82-4e58-8e01-df55332c0536"/>
    <xsd:element name="properties">
      <xsd:complexType>
        <xsd:sequence>
          <xsd:element name="documentManagement">
            <xsd:complexType>
              <xsd:all>
                <xsd:element ref="ns2:Resumo" minOccurs="0"/>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Agendamento de Data de Início" ma:description="" ma:hidden="true" ma:internalName="PublishingStartDate">
      <xsd:simpleType>
        <xsd:restriction base="dms:Unknown"/>
      </xsd:simpleType>
    </xsd:element>
    <xsd:element name="PublishingExpirationDate" ma:index="13" nillable="true" ma:displayName="Agendamento de Data de Término" ma:description="Data Final de Agendamento é uma coluna de site criada pelo recurso de Publicação. Ela é usada para especificar a data e a hora em que essa página não será mais exibida aos visitantes do site."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605401-ef82-4e58-8e01-df55332c0536" elementFormDefault="qualified">
    <xsd:import namespace="http://schemas.microsoft.com/office/2006/documentManagement/types"/>
    <xsd:import namespace="http://schemas.microsoft.com/office/infopath/2007/PartnerControls"/>
    <xsd:element name="Resumo" ma:index="8" nillable="true" ma:displayName="Resumo" ma:internalName="Resumo">
      <xsd:simpleType>
        <xsd:restriction base="dms:Note">
          <xsd:maxLength value="255"/>
        </xsd:restriction>
      </xsd:simpleType>
    </xsd:element>
    <xsd:element name="_dlc_DocId" ma:index="9" nillable="true" ma:displayName="Valor da ID do Documento" ma:description="O valor da ID do documento atribuída a este item." ma:internalName="_dlc_DocId" ma:readOnly="true">
      <xsd:simpleType>
        <xsd:restriction base="dms:Text"/>
      </xsd:simpleType>
    </xsd:element>
    <xsd:element name="_dlc_DocIdUrl" ma:index="10" nillable="true" ma:displayName="ID do Documento" ma:description="Link permanente par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ID de Persistência" ma:description="Manter a ID ao adicionar."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999C027-0DDF-4B9B-846D-D470F8B9A2E9}">
  <ds:schemaRefs>
    <ds:schemaRef ds:uri="http://schemas.microsoft.com/office/2006/metadata/properties"/>
    <ds:schemaRef ds:uri="http://purl.org/dc/terms/"/>
    <ds:schemaRef ds:uri="http://purl.org/dc/elements/1.1/"/>
    <ds:schemaRef ds:uri="http://purl.org/dc/dcmitype/"/>
    <ds:schemaRef ds:uri="http://schemas.openxmlformats.org/package/2006/metadata/core-properties"/>
    <ds:schemaRef ds:uri="c9ede8e3-6549-4773-93f2-0a455bad5cc4"/>
    <ds:schemaRef ds:uri="http://schemas.microsoft.com/office/2006/documentManagement/types"/>
    <ds:schemaRef ds:uri="http://schemas.microsoft.com/office/infopath/2007/PartnerControls"/>
    <ds:schemaRef ds:uri="e11a4400-3566-45b4-aeea-3d9a10d1702d"/>
    <ds:schemaRef ds:uri="http://www.w3.org/XML/1998/namespace"/>
  </ds:schemaRefs>
</ds:datastoreItem>
</file>

<file path=customXml/itemProps2.xml><?xml version="1.0" encoding="utf-8"?>
<ds:datastoreItem xmlns:ds="http://schemas.openxmlformats.org/officeDocument/2006/customXml" ds:itemID="{C4D20ECD-7848-4994-8FFB-AB4A93B0E866}">
  <ds:schemaRefs>
    <ds:schemaRef ds:uri="http://schemas.microsoft.com/sharepoint/v3/contenttype/forms"/>
  </ds:schemaRefs>
</ds:datastoreItem>
</file>

<file path=customXml/itemProps3.xml><?xml version="1.0" encoding="utf-8"?>
<ds:datastoreItem xmlns:ds="http://schemas.openxmlformats.org/officeDocument/2006/customXml" ds:itemID="{DB320C20-533F-42FC-A9DF-6CE489D99956}"/>
</file>

<file path=customXml/itemProps4.xml><?xml version="1.0" encoding="utf-8"?>
<ds:datastoreItem xmlns:ds="http://schemas.openxmlformats.org/officeDocument/2006/customXml" ds:itemID="{C4D000D4-95A3-4CD9-8887-14C37D3370EA}"/>
</file>

<file path=docProps/app.xml><?xml version="1.0" encoding="utf-8"?>
<Properties xmlns="http://schemas.openxmlformats.org/officeDocument/2006/extended-properties" xmlns:vt="http://schemas.openxmlformats.org/officeDocument/2006/docPropsVTypes">
  <TotalTime>1416</TotalTime>
  <Words>2042</Words>
  <Application>Microsoft Office PowerPoint</Application>
  <PresentationFormat>Personalizar</PresentationFormat>
  <Paragraphs>156</Paragraphs>
  <Slides>16</Slides>
  <Notes>16</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16</vt:i4>
      </vt:variant>
    </vt:vector>
  </HeadingPairs>
  <TitlesOfParts>
    <vt:vector size="22" baseType="lpstr">
      <vt:lpstr>Roboto Slab</vt:lpstr>
      <vt:lpstr>Roboto</vt:lpstr>
      <vt:lpstr>Calibri</vt:lpstr>
      <vt:lpstr>Arial</vt:lpstr>
      <vt:lpstr>Aptos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Tutorial – ESPANHOL</dc:title>
  <dc:subject/>
  <dc:creator>Leila Tatiana Rech</dc:creator>
  <cp:lastModifiedBy>Ananda Zimmermann Simões Pires</cp:lastModifiedBy>
  <cp:revision>17</cp:revision>
  <dcterms:created xsi:type="dcterms:W3CDTF">2025-07-30T18:23:10Z</dcterms:created>
  <dcterms:modified xsi:type="dcterms:W3CDTF">2025-08-23T13:23:34Z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0x0101003BF5394ED08BC14A8AA68147513AAEEE</vt:lpwstr>
  </property>
  <property fmtid="{D5CDD505-2E9C-101B-9397-08002B2CF9AE}" pid="3" name="_dlc_DocIdItemGuid">
    <vt:lpwstr>45c62950-9906-4a43-9a0b-7d1d1ddfb96d</vt:lpwstr>
  </property>
</Properties>
</file>